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E4A2B-81AF-4F5F-8846-60FCC0902FC3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34DA2-7986-4A1A-8DCB-C8D03FEC6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6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34DA2-7986-4A1A-8DCB-C8D03FEC68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23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5EE3F-66AA-2935-30CA-56968C5D4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9C9DA5-CD5A-BBC8-389E-3B0093943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93F9BE-C365-1344-1234-7C720943F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036031-A6D0-7D45-F1BB-FA0CFB338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A7F57-C2B8-FC55-5565-BE5B8220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22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99153-E363-E15D-0914-6826A640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8A231C-7B89-5F9E-BF29-F2D2E244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8C1D7-10E9-6111-3B42-1F659893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0F3B6A-2530-6570-32AE-E1710321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DB1EF-DA39-52E2-050C-3BE3E64C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19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44A1D4-6A3D-C482-9AF6-8817B797F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345DE1-AB33-4A94-7D3D-903D18058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D3D92B-AB33-3B43-8254-F745F93E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E94563-C024-91F1-6252-D9230BE9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78D59D-37DA-0FD3-CC53-BB0CD5F7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32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4B629-8C97-941F-7F69-4BBD2B1E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C7B16-EE98-40AB-AC9A-D5A406A1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AE64EB-9241-2CA0-4C66-114DF293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062DE0-2186-82FD-8C27-18F6CFEC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D11957-60B0-D6C2-C736-E45507B7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36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DF595-30F4-7451-5606-C6AC4C52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6F3CE3-DC04-C13F-9661-B09A1C210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C8BA98-D443-A10A-A4FA-197182E2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8FAD88-F70A-D9D8-4ADE-DA182679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514BD7-2797-7304-D241-66BF9408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E59D3-FE40-C8F6-6CB6-8F762103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0DE097-3D86-B22F-4566-F0380D3FD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A2FDC4-79E5-A1D4-B9C1-CFBC03CAE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60BE1D-4B54-0064-E2CD-16B24B46E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CB08B-CD95-9157-320F-5F06F3AF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8E40E4-FA8A-D8B5-6707-86EF8474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95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49818-2649-0B59-5388-1A4BC1E0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5E67A0-B1E2-2E9A-28E9-2588D3D04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D3FD4F-3ABF-D520-19C1-E596E8B67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3AE6D4-25B9-0649-E3B4-BFC2BDE16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25FF88-DB4C-67F8-BE37-D9DF5A352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B57F2D-13B7-646B-B428-B7BDF4C34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AF6A63-24CC-211E-B118-AA9573A10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18F176-2E78-1D96-9B11-5DB68405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2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66CBC-BFCB-0E8A-B52F-BEB0D16C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322808-C63A-0B9E-C2BC-E2ACCAF73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31C72A-A887-A6C8-903F-131937CA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F6E16F-FA10-F6BD-D78F-E1B2AAF0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76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38C441-EAFD-BCF9-07B6-28B4C615F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032149-D2A8-397F-9B91-B7E289A5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E85E2D-ED60-4768-BCEB-61DBC7BD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0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04ED0-D59F-0647-9256-E7296A4B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8062EA-24A3-1351-A793-7F272C0EC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EFD0BB-F01F-3660-41C0-8B8E7CA46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B91932-D274-9B92-9C2D-538EB7FB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0CCAFA-D2E3-6226-B136-2558D009E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284D6A-B7BA-7824-FD95-A8AAAA38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01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B84DC-EA52-9527-04CE-93E736E4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CD4AF4-B93E-4580-B5B1-423297F44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F07F5B-A4C7-A064-D4DD-FDBED77F6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067F16-3A90-7505-1D64-87DCFB8A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E97F82-D2C2-6DAB-CBF6-D4D35F42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BBE4BA-294E-B170-44F0-BA100220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38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929EF8-3A53-3358-C69C-BBD7BDBA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13C53D-EBC6-3489-36DC-35D158076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148D8E-315A-C479-B6C4-0D665AD69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EC93E-0AFB-4FC5-BC9C-49D5A200F710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651F61-9F9E-72E6-5E9A-3D6771B9B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93857F-BA47-897A-6ABD-6C299B90D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D96C8-A5F7-44CA-AA6C-6F4231B0C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85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25.wmf"/><Relationship Id="rId3" Type="http://schemas.openxmlformats.org/officeDocument/2006/relationships/image" Target="../media/image17.jpeg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7.bin"/><Relationship Id="rId2" Type="http://schemas.openxmlformats.org/officeDocument/2006/relationships/image" Target="../media/image16.jpeg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8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54.png"/><Relationship Id="rId7" Type="http://schemas.openxmlformats.org/officeDocument/2006/relationships/image" Target="../media/image58.w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5.png"/><Relationship Id="rId10" Type="http://schemas.openxmlformats.org/officeDocument/2006/relationships/image" Target="../media/image59.wmf"/><Relationship Id="rId4" Type="http://schemas.openxmlformats.org/officeDocument/2006/relationships/image" Target="../media/image52.png"/><Relationship Id="rId9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>
            <a:extLst>
              <a:ext uri="{FF2B5EF4-FFF2-40B4-BE49-F238E27FC236}">
                <a16:creationId xmlns:a16="http://schemas.microsoft.com/office/drawing/2014/main" id="{539A9B0B-6B66-9065-0343-3FB7F7F4DDB2}"/>
              </a:ext>
            </a:extLst>
          </p:cNvPr>
          <p:cNvGrpSpPr/>
          <p:nvPr/>
        </p:nvGrpSpPr>
        <p:grpSpPr>
          <a:xfrm>
            <a:off x="-1548367" y="296355"/>
            <a:ext cx="13149240" cy="6401338"/>
            <a:chOff x="-1548367" y="296355"/>
            <a:chExt cx="13149240" cy="6401338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CC0A982-69CF-3CCB-B405-507625F7791B}"/>
                </a:ext>
              </a:extLst>
            </p:cNvPr>
            <p:cNvGrpSpPr/>
            <p:nvPr/>
          </p:nvGrpSpPr>
          <p:grpSpPr>
            <a:xfrm>
              <a:off x="-1548367" y="296355"/>
              <a:ext cx="13149240" cy="6401338"/>
              <a:chOff x="-1548367" y="296355"/>
              <a:chExt cx="13149240" cy="6401338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1ECD45B-0252-A3E6-0413-9B941A673904}"/>
                  </a:ext>
                </a:extLst>
              </p:cNvPr>
              <p:cNvSpPr/>
              <p:nvPr/>
            </p:nvSpPr>
            <p:spPr>
              <a:xfrm>
                <a:off x="4904798" y="5153025"/>
                <a:ext cx="6696075" cy="737506"/>
              </a:xfrm>
              <a:prstGeom prst="rect">
                <a:avLst/>
              </a:prstGeom>
              <a:pattFill prst="dk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65DD74BD-18AD-5481-EEAC-B86F7C2CC97F}"/>
                  </a:ext>
                </a:extLst>
              </p:cNvPr>
              <p:cNvCxnSpPr/>
              <p:nvPr/>
            </p:nvCxnSpPr>
            <p:spPr>
              <a:xfrm>
                <a:off x="4904798" y="5153025"/>
                <a:ext cx="6696075" cy="0"/>
              </a:xfrm>
              <a:prstGeom prst="line">
                <a:avLst/>
              </a:prstGeom>
              <a:ln w="508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699342DA-C3AF-0CA4-AE06-D14FABA9E26A}"/>
                  </a:ext>
                </a:extLst>
              </p:cNvPr>
              <p:cNvSpPr/>
              <p:nvPr/>
            </p:nvSpPr>
            <p:spPr>
              <a:xfrm>
                <a:off x="924763" y="2580757"/>
                <a:ext cx="3222172" cy="1091059"/>
              </a:xfrm>
              <a:prstGeom prst="ca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资源池</a:t>
                </a: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49DE1E4-F6A6-F227-DDBB-92E092712D4D}"/>
                  </a:ext>
                </a:extLst>
              </p:cNvPr>
              <p:cNvGrpSpPr/>
              <p:nvPr/>
            </p:nvGrpSpPr>
            <p:grpSpPr>
              <a:xfrm>
                <a:off x="955038" y="296355"/>
                <a:ext cx="3143794" cy="1001486"/>
                <a:chOff x="3857897" y="170262"/>
                <a:chExt cx="2886891" cy="1580606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EF24B35A-6C8D-79CA-911F-8ECE1BE21102}"/>
                    </a:ext>
                  </a:extLst>
                </p:cNvPr>
                <p:cNvGrpSpPr/>
                <p:nvPr/>
              </p:nvGrpSpPr>
              <p:grpSpPr>
                <a:xfrm>
                  <a:off x="3857897" y="170262"/>
                  <a:ext cx="2886891" cy="1580606"/>
                  <a:chOff x="3714205" y="226423"/>
                  <a:chExt cx="2886891" cy="1580606"/>
                </a:xfrm>
              </p:grpSpPr>
              <p:sp>
                <p:nvSpPr>
                  <p:cNvPr id="5" name="云形 4">
                    <a:extLst>
                      <a:ext uri="{FF2B5EF4-FFF2-40B4-BE49-F238E27FC236}">
                        <a16:creationId xmlns:a16="http://schemas.microsoft.com/office/drawing/2014/main" id="{798E4D9D-B4B7-D21B-9247-D5557B644FFA}"/>
                      </a:ext>
                    </a:extLst>
                  </p:cNvPr>
                  <p:cNvSpPr/>
                  <p:nvPr/>
                </p:nvSpPr>
                <p:spPr>
                  <a:xfrm>
                    <a:off x="3714205" y="226423"/>
                    <a:ext cx="2743200" cy="1480457"/>
                  </a:xfrm>
                  <a:prstGeom prst="cloud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" name="云形 5">
                    <a:extLst>
                      <a:ext uri="{FF2B5EF4-FFF2-40B4-BE49-F238E27FC236}">
                        <a16:creationId xmlns:a16="http://schemas.microsoft.com/office/drawing/2014/main" id="{04CD8192-E3DC-E90D-E10D-05BA1B15FCC5}"/>
                      </a:ext>
                    </a:extLst>
                  </p:cNvPr>
                  <p:cNvSpPr/>
                  <p:nvPr/>
                </p:nvSpPr>
                <p:spPr>
                  <a:xfrm>
                    <a:off x="3857896" y="326572"/>
                    <a:ext cx="2743200" cy="1480457"/>
                  </a:xfrm>
                  <a:prstGeom prst="cloud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1336B5C-CF20-4D96-6D60-91D52C3E9A13}"/>
                    </a:ext>
                  </a:extLst>
                </p:cNvPr>
                <p:cNvSpPr txBox="1"/>
                <p:nvPr/>
              </p:nvSpPr>
              <p:spPr>
                <a:xfrm>
                  <a:off x="4704938" y="643964"/>
                  <a:ext cx="1347183" cy="56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dirty="0"/>
                    <a:t>公域互联网</a:t>
                  </a: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CFD49A65-7695-5701-59C0-61174458B503}"/>
                  </a:ext>
                </a:extLst>
              </p:cNvPr>
              <p:cNvGrpSpPr/>
              <p:nvPr/>
            </p:nvGrpSpPr>
            <p:grpSpPr>
              <a:xfrm>
                <a:off x="1729613" y="1669693"/>
                <a:ext cx="1697846" cy="418012"/>
                <a:chOff x="4162570" y="1569098"/>
                <a:chExt cx="1697846" cy="418012"/>
              </a:xfrm>
            </p:grpSpPr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A54B88B1-BF79-1F9A-BB31-2CD972311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62570" y="1569098"/>
                  <a:ext cx="482876" cy="418012"/>
                </a:xfrm>
                <a:prstGeom prst="rect">
                  <a:avLst/>
                </a:prstGeom>
              </p:spPr>
            </p:pic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AE76E3D3-DBE6-9FC4-10BA-8C1F400DB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6017" y="1569098"/>
                  <a:ext cx="482876" cy="418012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84015E5C-4314-7507-26FB-58F33ADE6A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7540" y="1569098"/>
                  <a:ext cx="482876" cy="418012"/>
                </a:xfrm>
                <a:prstGeom prst="rect">
                  <a:avLst/>
                </a:prstGeom>
              </p:spPr>
            </p:pic>
          </p:grpSp>
          <p:sp>
            <p:nvSpPr>
              <p:cNvPr id="15" name="圆柱体 14">
                <a:extLst>
                  <a:ext uri="{FF2B5EF4-FFF2-40B4-BE49-F238E27FC236}">
                    <a16:creationId xmlns:a16="http://schemas.microsoft.com/office/drawing/2014/main" id="{397D7EF0-3A2E-F465-F0FF-4C1E3CE2C2E3}"/>
                  </a:ext>
                </a:extLst>
              </p:cNvPr>
              <p:cNvSpPr/>
              <p:nvPr/>
            </p:nvSpPr>
            <p:spPr>
              <a:xfrm>
                <a:off x="924763" y="4415520"/>
                <a:ext cx="3222172" cy="1091059"/>
              </a:xfrm>
              <a:prstGeom prst="ca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业务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</a:p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资源筛选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&amp;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建库</a:t>
                </a: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386D6DDA-6DB6-8C4C-FA1B-0E7B3BD086D1}"/>
                  </a:ext>
                </a:extLst>
              </p:cNvPr>
              <p:cNvSpPr/>
              <p:nvPr/>
            </p:nvSpPr>
            <p:spPr>
              <a:xfrm>
                <a:off x="6851006" y="2832227"/>
                <a:ext cx="2516909" cy="42267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高质量、高时效性库层</a:t>
                </a:r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43D289E8-E482-BDB2-92FF-C0DA269363E2}"/>
                  </a:ext>
                </a:extLst>
              </p:cNvPr>
              <p:cNvSpPr/>
              <p:nvPr/>
            </p:nvSpPr>
            <p:spPr>
              <a:xfrm>
                <a:off x="6102927" y="3623176"/>
                <a:ext cx="4013068" cy="42267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中等质量资源库层</a:t>
                </a:r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9C298049-5044-5AEE-33A6-0B1A20687491}"/>
                  </a:ext>
                </a:extLst>
              </p:cNvPr>
              <p:cNvSpPr/>
              <p:nvPr/>
            </p:nvSpPr>
            <p:spPr>
              <a:xfrm>
                <a:off x="5539508" y="4415520"/>
                <a:ext cx="5139904" cy="8891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海量低质量资源库层</a:t>
                </a: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85CB441-796D-F1A5-45E9-A52D28D4D753}"/>
                  </a:ext>
                </a:extLst>
              </p:cNvPr>
              <p:cNvSpPr/>
              <p:nvPr/>
            </p:nvSpPr>
            <p:spPr>
              <a:xfrm>
                <a:off x="5391728" y="740665"/>
                <a:ext cx="5695302" cy="5214882"/>
              </a:xfrm>
              <a:custGeom>
                <a:avLst/>
                <a:gdLst>
                  <a:gd name="connsiteX0" fmla="*/ 0 w 5695302"/>
                  <a:gd name="connsiteY0" fmla="*/ 0 h 5214882"/>
                  <a:gd name="connsiteX1" fmla="*/ 575858 w 5695302"/>
                  <a:gd name="connsiteY1" fmla="*/ 0 h 5214882"/>
                  <a:gd name="connsiteX2" fmla="*/ 1037811 w 5695302"/>
                  <a:gd name="connsiteY2" fmla="*/ 0 h 5214882"/>
                  <a:gd name="connsiteX3" fmla="*/ 1784528 w 5695302"/>
                  <a:gd name="connsiteY3" fmla="*/ 0 h 5214882"/>
                  <a:gd name="connsiteX4" fmla="*/ 2360386 w 5695302"/>
                  <a:gd name="connsiteY4" fmla="*/ 0 h 5214882"/>
                  <a:gd name="connsiteX5" fmla="*/ 2936245 w 5695302"/>
                  <a:gd name="connsiteY5" fmla="*/ 0 h 5214882"/>
                  <a:gd name="connsiteX6" fmla="*/ 3682962 w 5695302"/>
                  <a:gd name="connsiteY6" fmla="*/ 0 h 5214882"/>
                  <a:gd name="connsiteX7" fmla="*/ 4201867 w 5695302"/>
                  <a:gd name="connsiteY7" fmla="*/ 0 h 5214882"/>
                  <a:gd name="connsiteX8" fmla="*/ 4948585 w 5695302"/>
                  <a:gd name="connsiteY8" fmla="*/ 0 h 5214882"/>
                  <a:gd name="connsiteX9" fmla="*/ 5695302 w 5695302"/>
                  <a:gd name="connsiteY9" fmla="*/ 0 h 5214882"/>
                  <a:gd name="connsiteX10" fmla="*/ 5695302 w 5695302"/>
                  <a:gd name="connsiteY10" fmla="*/ 651860 h 5214882"/>
                  <a:gd name="connsiteX11" fmla="*/ 5695302 w 5695302"/>
                  <a:gd name="connsiteY11" fmla="*/ 1303721 h 5214882"/>
                  <a:gd name="connsiteX12" fmla="*/ 5695302 w 5695302"/>
                  <a:gd name="connsiteY12" fmla="*/ 2007730 h 5214882"/>
                  <a:gd name="connsiteX13" fmla="*/ 5695302 w 5695302"/>
                  <a:gd name="connsiteY13" fmla="*/ 2503143 h 5214882"/>
                  <a:gd name="connsiteX14" fmla="*/ 5695302 w 5695302"/>
                  <a:gd name="connsiteY14" fmla="*/ 3155004 h 5214882"/>
                  <a:gd name="connsiteX15" fmla="*/ 5695302 w 5695302"/>
                  <a:gd name="connsiteY15" fmla="*/ 3806864 h 5214882"/>
                  <a:gd name="connsiteX16" fmla="*/ 5695302 w 5695302"/>
                  <a:gd name="connsiteY16" fmla="*/ 4458724 h 5214882"/>
                  <a:gd name="connsiteX17" fmla="*/ 5695302 w 5695302"/>
                  <a:gd name="connsiteY17" fmla="*/ 5214882 h 5214882"/>
                  <a:gd name="connsiteX18" fmla="*/ 5005538 w 5695302"/>
                  <a:gd name="connsiteY18" fmla="*/ 5214882 h 5214882"/>
                  <a:gd name="connsiteX19" fmla="*/ 4543585 w 5695302"/>
                  <a:gd name="connsiteY19" fmla="*/ 5214882 h 5214882"/>
                  <a:gd name="connsiteX20" fmla="*/ 4024680 w 5695302"/>
                  <a:gd name="connsiteY20" fmla="*/ 5214882 h 5214882"/>
                  <a:gd name="connsiteX21" fmla="*/ 3277963 w 5695302"/>
                  <a:gd name="connsiteY21" fmla="*/ 5214882 h 5214882"/>
                  <a:gd name="connsiteX22" fmla="*/ 2645151 w 5695302"/>
                  <a:gd name="connsiteY22" fmla="*/ 5214882 h 5214882"/>
                  <a:gd name="connsiteX23" fmla="*/ 2126246 w 5695302"/>
                  <a:gd name="connsiteY23" fmla="*/ 5214882 h 5214882"/>
                  <a:gd name="connsiteX24" fmla="*/ 1493435 w 5695302"/>
                  <a:gd name="connsiteY24" fmla="*/ 5214882 h 5214882"/>
                  <a:gd name="connsiteX25" fmla="*/ 1031482 w 5695302"/>
                  <a:gd name="connsiteY25" fmla="*/ 5214882 h 5214882"/>
                  <a:gd name="connsiteX26" fmla="*/ 569530 w 5695302"/>
                  <a:gd name="connsiteY26" fmla="*/ 5214882 h 5214882"/>
                  <a:gd name="connsiteX27" fmla="*/ 0 w 5695302"/>
                  <a:gd name="connsiteY27" fmla="*/ 5214882 h 5214882"/>
                  <a:gd name="connsiteX28" fmla="*/ 0 w 5695302"/>
                  <a:gd name="connsiteY28" fmla="*/ 4667319 h 5214882"/>
                  <a:gd name="connsiteX29" fmla="*/ 0 w 5695302"/>
                  <a:gd name="connsiteY29" fmla="*/ 3911162 h 5214882"/>
                  <a:gd name="connsiteX30" fmla="*/ 0 w 5695302"/>
                  <a:gd name="connsiteY30" fmla="*/ 3311450 h 5214882"/>
                  <a:gd name="connsiteX31" fmla="*/ 0 w 5695302"/>
                  <a:gd name="connsiteY31" fmla="*/ 2816036 h 5214882"/>
                  <a:gd name="connsiteX32" fmla="*/ 0 w 5695302"/>
                  <a:gd name="connsiteY32" fmla="*/ 2112027 h 5214882"/>
                  <a:gd name="connsiteX33" fmla="*/ 0 w 5695302"/>
                  <a:gd name="connsiteY33" fmla="*/ 1564465 h 5214882"/>
                  <a:gd name="connsiteX34" fmla="*/ 0 w 5695302"/>
                  <a:gd name="connsiteY34" fmla="*/ 860456 h 5214882"/>
                  <a:gd name="connsiteX35" fmla="*/ 0 w 5695302"/>
                  <a:gd name="connsiteY35" fmla="*/ 0 h 5214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695302" h="5214882" extrusionOk="0">
                    <a:moveTo>
                      <a:pt x="0" y="0"/>
                    </a:moveTo>
                    <a:cubicBezTo>
                      <a:pt x="202652" y="-20536"/>
                      <a:pt x="406008" y="-11270"/>
                      <a:pt x="575858" y="0"/>
                    </a:cubicBezTo>
                    <a:cubicBezTo>
                      <a:pt x="745708" y="11270"/>
                      <a:pt x="867335" y="-11981"/>
                      <a:pt x="1037811" y="0"/>
                    </a:cubicBezTo>
                    <a:cubicBezTo>
                      <a:pt x="1208287" y="11981"/>
                      <a:pt x="1424558" y="-25755"/>
                      <a:pt x="1784528" y="0"/>
                    </a:cubicBezTo>
                    <a:cubicBezTo>
                      <a:pt x="2144498" y="25755"/>
                      <a:pt x="2133154" y="7647"/>
                      <a:pt x="2360386" y="0"/>
                    </a:cubicBezTo>
                    <a:cubicBezTo>
                      <a:pt x="2587618" y="-7647"/>
                      <a:pt x="2676401" y="27496"/>
                      <a:pt x="2936245" y="0"/>
                    </a:cubicBezTo>
                    <a:cubicBezTo>
                      <a:pt x="3196089" y="-27496"/>
                      <a:pt x="3415750" y="13857"/>
                      <a:pt x="3682962" y="0"/>
                    </a:cubicBezTo>
                    <a:cubicBezTo>
                      <a:pt x="3950174" y="-13857"/>
                      <a:pt x="4079896" y="10950"/>
                      <a:pt x="4201867" y="0"/>
                    </a:cubicBezTo>
                    <a:cubicBezTo>
                      <a:pt x="4323839" y="-10950"/>
                      <a:pt x="4695302" y="-20333"/>
                      <a:pt x="4948585" y="0"/>
                    </a:cubicBezTo>
                    <a:cubicBezTo>
                      <a:pt x="5201868" y="20333"/>
                      <a:pt x="5444949" y="25385"/>
                      <a:pt x="5695302" y="0"/>
                    </a:cubicBezTo>
                    <a:cubicBezTo>
                      <a:pt x="5714038" y="318969"/>
                      <a:pt x="5688492" y="385457"/>
                      <a:pt x="5695302" y="651860"/>
                    </a:cubicBezTo>
                    <a:cubicBezTo>
                      <a:pt x="5702112" y="918263"/>
                      <a:pt x="5715223" y="1087860"/>
                      <a:pt x="5695302" y="1303721"/>
                    </a:cubicBezTo>
                    <a:cubicBezTo>
                      <a:pt x="5675381" y="1519582"/>
                      <a:pt x="5662022" y="1757425"/>
                      <a:pt x="5695302" y="2007730"/>
                    </a:cubicBezTo>
                    <a:cubicBezTo>
                      <a:pt x="5728582" y="2258035"/>
                      <a:pt x="5699079" y="2366164"/>
                      <a:pt x="5695302" y="2503143"/>
                    </a:cubicBezTo>
                    <a:cubicBezTo>
                      <a:pt x="5691525" y="2640122"/>
                      <a:pt x="5680075" y="2942399"/>
                      <a:pt x="5695302" y="3155004"/>
                    </a:cubicBezTo>
                    <a:cubicBezTo>
                      <a:pt x="5710529" y="3367609"/>
                      <a:pt x="5712170" y="3628179"/>
                      <a:pt x="5695302" y="3806864"/>
                    </a:cubicBezTo>
                    <a:cubicBezTo>
                      <a:pt x="5678434" y="3985549"/>
                      <a:pt x="5683338" y="4233769"/>
                      <a:pt x="5695302" y="4458724"/>
                    </a:cubicBezTo>
                    <a:cubicBezTo>
                      <a:pt x="5707266" y="4683679"/>
                      <a:pt x="5731864" y="4904578"/>
                      <a:pt x="5695302" y="5214882"/>
                    </a:cubicBezTo>
                    <a:cubicBezTo>
                      <a:pt x="5546377" y="5222300"/>
                      <a:pt x="5338192" y="5223283"/>
                      <a:pt x="5005538" y="5214882"/>
                    </a:cubicBezTo>
                    <a:cubicBezTo>
                      <a:pt x="4672884" y="5206481"/>
                      <a:pt x="4726070" y="5213640"/>
                      <a:pt x="4543585" y="5214882"/>
                    </a:cubicBezTo>
                    <a:cubicBezTo>
                      <a:pt x="4361100" y="5216124"/>
                      <a:pt x="4203399" y="5211907"/>
                      <a:pt x="4024680" y="5214882"/>
                    </a:cubicBezTo>
                    <a:cubicBezTo>
                      <a:pt x="3845962" y="5217857"/>
                      <a:pt x="3610739" y="5180505"/>
                      <a:pt x="3277963" y="5214882"/>
                    </a:cubicBezTo>
                    <a:cubicBezTo>
                      <a:pt x="2945187" y="5249259"/>
                      <a:pt x="2789989" y="5223397"/>
                      <a:pt x="2645151" y="5214882"/>
                    </a:cubicBezTo>
                    <a:cubicBezTo>
                      <a:pt x="2500313" y="5206367"/>
                      <a:pt x="2241477" y="5240345"/>
                      <a:pt x="2126246" y="5214882"/>
                    </a:cubicBezTo>
                    <a:cubicBezTo>
                      <a:pt x="2011015" y="5189419"/>
                      <a:pt x="1673472" y="5183700"/>
                      <a:pt x="1493435" y="5214882"/>
                    </a:cubicBezTo>
                    <a:cubicBezTo>
                      <a:pt x="1313398" y="5246064"/>
                      <a:pt x="1215158" y="5195176"/>
                      <a:pt x="1031482" y="5214882"/>
                    </a:cubicBezTo>
                    <a:cubicBezTo>
                      <a:pt x="847806" y="5234588"/>
                      <a:pt x="674311" y="5212478"/>
                      <a:pt x="569530" y="5214882"/>
                    </a:cubicBezTo>
                    <a:cubicBezTo>
                      <a:pt x="464749" y="5217286"/>
                      <a:pt x="207978" y="5226555"/>
                      <a:pt x="0" y="5214882"/>
                    </a:cubicBezTo>
                    <a:cubicBezTo>
                      <a:pt x="13936" y="5019817"/>
                      <a:pt x="-13300" y="4782922"/>
                      <a:pt x="0" y="4667319"/>
                    </a:cubicBezTo>
                    <a:cubicBezTo>
                      <a:pt x="13300" y="4551716"/>
                      <a:pt x="-2710" y="4176120"/>
                      <a:pt x="0" y="3911162"/>
                    </a:cubicBezTo>
                    <a:cubicBezTo>
                      <a:pt x="2710" y="3646204"/>
                      <a:pt x="-18673" y="3608026"/>
                      <a:pt x="0" y="3311450"/>
                    </a:cubicBezTo>
                    <a:cubicBezTo>
                      <a:pt x="18673" y="3014874"/>
                      <a:pt x="-5433" y="2996276"/>
                      <a:pt x="0" y="2816036"/>
                    </a:cubicBezTo>
                    <a:cubicBezTo>
                      <a:pt x="5433" y="2635796"/>
                      <a:pt x="16645" y="2373163"/>
                      <a:pt x="0" y="2112027"/>
                    </a:cubicBezTo>
                    <a:cubicBezTo>
                      <a:pt x="-16645" y="1850891"/>
                      <a:pt x="17725" y="1686191"/>
                      <a:pt x="0" y="1564465"/>
                    </a:cubicBezTo>
                    <a:cubicBezTo>
                      <a:pt x="-17725" y="1442739"/>
                      <a:pt x="28636" y="1094639"/>
                      <a:pt x="0" y="860456"/>
                    </a:cubicBezTo>
                    <a:cubicBezTo>
                      <a:pt x="-28636" y="626273"/>
                      <a:pt x="27662" y="198738"/>
                      <a:pt x="0" y="0"/>
                    </a:cubicBezTo>
                    <a:close/>
                  </a:path>
                </a:pathLst>
              </a:custGeom>
              <a:noFill/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箭头: 下 21">
                <a:extLst>
                  <a:ext uri="{FF2B5EF4-FFF2-40B4-BE49-F238E27FC236}">
                    <a16:creationId xmlns:a16="http://schemas.microsoft.com/office/drawing/2014/main" id="{F5BE9272-5AD3-C366-029B-A876B720B41A}"/>
                  </a:ext>
                </a:extLst>
              </p:cNvPr>
              <p:cNvSpPr/>
              <p:nvPr/>
            </p:nvSpPr>
            <p:spPr>
              <a:xfrm>
                <a:off x="6899496" y="444500"/>
                <a:ext cx="2419927" cy="775855"/>
              </a:xfrm>
              <a:prstGeom prst="down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一次信息检索需求</a:t>
                </a:r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92A00471-C19B-4B2E-F870-0F62F01E3561}"/>
                  </a:ext>
                </a:extLst>
              </p:cNvPr>
              <p:cNvCxnSpPr>
                <a:cxnSpLocks/>
                <a:stCxn id="22" idx="2"/>
                <a:endCxn id="18" idx="0"/>
              </p:cNvCxnSpPr>
              <p:nvPr/>
            </p:nvCxnSpPr>
            <p:spPr>
              <a:xfrm>
                <a:off x="8109460" y="1220355"/>
                <a:ext cx="1" cy="1611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68207B1-5BF5-6C12-E441-2EA6DF037F7C}"/>
                  </a:ext>
                </a:extLst>
              </p:cNvPr>
              <p:cNvSpPr txBox="1"/>
              <p:nvPr/>
            </p:nvSpPr>
            <p:spPr>
              <a:xfrm>
                <a:off x="8109459" y="2344070"/>
                <a:ext cx="2052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1. </a:t>
                </a:r>
                <a:r>
                  <a:rPr lang="zh-CN" altLang="en-US" sz="1200" dirty="0"/>
                  <a:t>首先在高质量库层发起小流量检索，可视为是预查询</a:t>
                </a:r>
              </a:p>
            </p:txBody>
          </p:sp>
          <p:cxnSp>
            <p:nvCxnSpPr>
              <p:cNvPr id="29" name="连接符: 肘形 28">
                <a:extLst>
                  <a:ext uri="{FF2B5EF4-FFF2-40B4-BE49-F238E27FC236}">
                    <a16:creationId xmlns:a16="http://schemas.microsoft.com/office/drawing/2014/main" id="{67273EE9-11B0-1167-E158-88BFA3488883}"/>
                  </a:ext>
                </a:extLst>
              </p:cNvPr>
              <p:cNvCxnSpPr>
                <a:stCxn id="22" idx="2"/>
              </p:cNvCxnSpPr>
              <p:nvPr/>
            </p:nvCxnSpPr>
            <p:spPr>
              <a:xfrm rot="5400000">
                <a:off x="6163402" y="1677117"/>
                <a:ext cx="2402821" cy="1489296"/>
              </a:xfrm>
              <a:prstGeom prst="bentConnector3">
                <a:avLst>
                  <a:gd name="adj1" fmla="val 4577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连接符: 肘形 30">
                <a:extLst>
                  <a:ext uri="{FF2B5EF4-FFF2-40B4-BE49-F238E27FC236}">
                    <a16:creationId xmlns:a16="http://schemas.microsoft.com/office/drawing/2014/main" id="{CFA63EF5-1E45-E982-144A-DD5EF0F0CA3E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rot="16200000" flipH="1">
                <a:off x="7648229" y="1681586"/>
                <a:ext cx="3178075" cy="2255612"/>
              </a:xfrm>
              <a:prstGeom prst="bentConnector3">
                <a:avLst>
                  <a:gd name="adj1" fmla="val 2762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7689AF5-3637-B781-7260-F8AA6955644E}"/>
                  </a:ext>
                </a:extLst>
              </p:cNvPr>
              <p:cNvSpPr txBox="1"/>
              <p:nvPr/>
            </p:nvSpPr>
            <p:spPr>
              <a:xfrm>
                <a:off x="5757415" y="1849485"/>
                <a:ext cx="22168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2. </a:t>
                </a:r>
                <a:r>
                  <a:rPr lang="zh-CN" altLang="en-US" sz="1200" dirty="0"/>
                  <a:t>如果在高质量库层没有满足资源，穿透到中等质量资源库层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0C20833-D5AA-8521-8264-36972C74FFDA}"/>
                  </a:ext>
                </a:extLst>
              </p:cNvPr>
              <p:cNvSpPr txBox="1"/>
              <p:nvPr/>
            </p:nvSpPr>
            <p:spPr>
              <a:xfrm>
                <a:off x="8584947" y="1603486"/>
                <a:ext cx="24199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3. </a:t>
                </a:r>
                <a:r>
                  <a:rPr lang="zh-CN" altLang="en-US" sz="1200" dirty="0"/>
                  <a:t>如果前两步都没有满足资源，在海量低质量资源中兜底</a:t>
                </a:r>
              </a:p>
            </p:txBody>
          </p: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D59DB5B6-3493-D728-FF52-4B9B6A6A1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849" y="5600835"/>
                <a:ext cx="0" cy="35471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D829A95E-1F38-FEFC-DAF9-4DDF96CF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48" y="1361296"/>
                <a:ext cx="0" cy="30839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D27E01F8-903D-31F9-4518-1654E91890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4498" y="2189871"/>
                <a:ext cx="0" cy="30839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1956340-8106-2A30-2C98-259E4FA40808}"/>
                  </a:ext>
                </a:extLst>
              </p:cNvPr>
              <p:cNvSpPr txBox="1"/>
              <p:nvPr/>
            </p:nvSpPr>
            <p:spPr>
              <a:xfrm>
                <a:off x="2644847" y="3869952"/>
                <a:ext cx="14414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分片资源建索引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0ECD396-D43C-4844-8616-2F8589050B38}"/>
                  </a:ext>
                </a:extLst>
              </p:cNvPr>
              <p:cNvSpPr txBox="1"/>
              <p:nvPr/>
            </p:nvSpPr>
            <p:spPr>
              <a:xfrm>
                <a:off x="2680470" y="5651903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分片资源汰换</a:t>
                </a:r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057DE7E7-26D3-E321-835E-C71B90FB9407}"/>
                  </a:ext>
                </a:extLst>
              </p:cNvPr>
              <p:cNvCxnSpPr/>
              <p:nvPr/>
            </p:nvCxnSpPr>
            <p:spPr>
              <a:xfrm flipV="1">
                <a:off x="4146935" y="740665"/>
                <a:ext cx="1244793" cy="3812862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CAA697CB-7794-BB9A-00F1-D534229204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6935" y="5304672"/>
                <a:ext cx="1244792" cy="650875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C782906-AEC7-2CC0-548A-E5AC4467F1E6}"/>
                  </a:ext>
                </a:extLst>
              </p:cNvPr>
              <p:cNvSpPr txBox="1"/>
              <p:nvPr/>
            </p:nvSpPr>
            <p:spPr>
              <a:xfrm>
                <a:off x="5935703" y="5446947"/>
                <a:ext cx="46810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/>
                  <a:t>无法被网络爬虫爬取的资源，所谓的深网</a:t>
                </a:r>
                <a:r>
                  <a:rPr lang="en-US" altLang="zh-CN" sz="1400" b="1" dirty="0"/>
                  <a:t>(Deep network)</a:t>
                </a:r>
                <a:endParaRPr lang="zh-CN" altLang="en-US" sz="1400" b="1" dirty="0"/>
              </a:p>
            </p:txBody>
          </p:sp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69DF6732-B908-BF84-DEA7-C6F34837F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3522" y="6049803"/>
                <a:ext cx="584654" cy="647890"/>
              </a:xfrm>
              <a:prstGeom prst="rect">
                <a:avLst/>
              </a:prstGeom>
            </p:spPr>
          </p:pic>
          <p:sp>
            <p:nvSpPr>
              <p:cNvPr id="72" name="圆柱体 71">
                <a:extLst>
                  <a:ext uri="{FF2B5EF4-FFF2-40B4-BE49-F238E27FC236}">
                    <a16:creationId xmlns:a16="http://schemas.microsoft.com/office/drawing/2014/main" id="{78D10CA6-7085-3306-DF06-F3C51895CBF7}"/>
                  </a:ext>
                </a:extLst>
              </p:cNvPr>
              <p:cNvSpPr/>
              <p:nvPr/>
            </p:nvSpPr>
            <p:spPr>
              <a:xfrm>
                <a:off x="-1548367" y="4415520"/>
                <a:ext cx="2370840" cy="1091059"/>
              </a:xfrm>
              <a:prstGeom prst="ca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业务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</a:p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资源筛选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&amp;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建库</a:t>
                </a:r>
              </a:p>
            </p:txBody>
          </p:sp>
          <p:cxnSp>
            <p:nvCxnSpPr>
              <p:cNvPr id="76" name="连接符: 曲线 75">
                <a:extLst>
                  <a:ext uri="{FF2B5EF4-FFF2-40B4-BE49-F238E27FC236}">
                    <a16:creationId xmlns:a16="http://schemas.microsoft.com/office/drawing/2014/main" id="{F4894DA3-7553-0E73-AE71-3C4B609A2C65}"/>
                  </a:ext>
                </a:extLst>
              </p:cNvPr>
              <p:cNvCxnSpPr>
                <a:stCxn id="4" idx="3"/>
                <a:endCxn id="72" idx="1"/>
              </p:cNvCxnSpPr>
              <p:nvPr/>
            </p:nvCxnSpPr>
            <p:spPr>
              <a:xfrm rot="5400000">
                <a:off x="714599" y="2594270"/>
                <a:ext cx="743704" cy="2898796"/>
              </a:xfrm>
              <a:prstGeom prst="curvedConnector3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C25C0491-5983-91A5-805B-E232BFF8DD9E}"/>
                  </a:ext>
                </a:extLst>
              </p:cNvPr>
              <p:cNvCxnSpPr>
                <a:cxnSpLocks/>
                <a:stCxn id="4" idx="3"/>
                <a:endCxn id="15" idx="1"/>
              </p:cNvCxnSpPr>
              <p:nvPr/>
            </p:nvCxnSpPr>
            <p:spPr>
              <a:xfrm>
                <a:off x="2535849" y="3671816"/>
                <a:ext cx="0" cy="74370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>
                <a:extLst>
                  <a:ext uri="{FF2B5EF4-FFF2-40B4-BE49-F238E27FC236}">
                    <a16:creationId xmlns:a16="http://schemas.microsoft.com/office/drawing/2014/main" id="{670346AF-9A7E-A98D-0B64-501A56C04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43909" y="5600835"/>
                <a:ext cx="0" cy="35471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图片 82">
                <a:extLst>
                  <a:ext uri="{FF2B5EF4-FFF2-40B4-BE49-F238E27FC236}">
                    <a16:creationId xmlns:a16="http://schemas.microsoft.com/office/drawing/2014/main" id="{759897EE-6119-2609-9ECB-0991871D4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36236" y="6049803"/>
                <a:ext cx="584654" cy="647890"/>
              </a:xfrm>
              <a:prstGeom prst="rect">
                <a:avLst/>
              </a:prstGeom>
            </p:spPr>
          </p:pic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FFFBE9D-C382-E4C0-4A14-EDCF346DADDE}"/>
                  </a:ext>
                </a:extLst>
              </p:cNvPr>
              <p:cNvSpPr txBox="1"/>
              <p:nvPr/>
            </p:nvSpPr>
            <p:spPr>
              <a:xfrm>
                <a:off x="-362947" y="5622539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分片资源汰换</a:t>
                </a: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D402860-EAF0-8A38-F156-3C53C0D2DCD6}"/>
                  </a:ext>
                </a:extLst>
              </p:cNvPr>
              <p:cNvSpPr/>
              <p:nvPr/>
            </p:nvSpPr>
            <p:spPr>
              <a:xfrm>
                <a:off x="1524000" y="1485900"/>
                <a:ext cx="2109092" cy="8136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8958FDD9-B644-66EA-75C9-20A5DE510B45}"/>
                  </a:ext>
                </a:extLst>
              </p:cNvPr>
              <p:cNvSpPr txBox="1"/>
              <p:nvPr/>
            </p:nvSpPr>
            <p:spPr>
              <a:xfrm>
                <a:off x="415984" y="1718373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爬虫系统</a:t>
                </a: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C001DE8A-CA41-C232-1CC6-A9D0681D1331}"/>
                  </a:ext>
                </a:extLst>
              </p:cNvPr>
              <p:cNvSpPr txBox="1"/>
              <p:nvPr/>
            </p:nvSpPr>
            <p:spPr>
              <a:xfrm>
                <a:off x="-232339" y="29890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资源汰换</a:t>
                </a:r>
              </a:p>
            </p:txBody>
          </p:sp>
        </p:grp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8C39ED1A-AD7F-B7FC-89CD-A3D1DDFD7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813" b="91406" l="1758" r="97461">
                          <a14:foregroundMark x1="9961" y1="26758" x2="9961" y2="26758"/>
                          <a14:foregroundMark x1="12305" y1="26758" x2="12305" y2="26758"/>
                          <a14:foregroundMark x1="12305" y1="26758" x2="10938" y2="31055"/>
                          <a14:foregroundMark x1="9766" y1="33203" x2="9375" y2="39258"/>
                          <a14:foregroundMark x1="8594" y1="41992" x2="8594" y2="41992"/>
                          <a14:foregroundMark x1="8398" y1="42773" x2="16016" y2="38281"/>
                          <a14:foregroundMark x1="5490" y1="37936" x2="2148" y2="37891"/>
                          <a14:foregroundMark x1="11496" y1="38017" x2="5897" y2="37942"/>
                          <a14:foregroundMark x1="16602" y1="38086" x2="12658" y2="38033"/>
                          <a14:foregroundMark x1="40430" y1="7813" x2="60156" y2="8008"/>
                          <a14:foregroundMark x1="68945" y1="12500" x2="77930" y2="26758"/>
                          <a14:foregroundMark x1="96421" y1="53569" x2="97656" y2="57617"/>
                          <a14:foregroundMark x1="93188" y1="42975" x2="93525" y2="44078"/>
                          <a14:foregroundMark x1="88477" y1="27539" x2="91725" y2="38182"/>
                          <a14:foregroundMark x1="28983" y1="76541" x2="31133" y2="77921"/>
                          <a14:foregroundMark x1="15625" y1="67969" x2="18883" y2="70060"/>
                          <a14:foregroundMark x1="77063" y1="83196" x2="86523" y2="80078"/>
                          <a14:foregroundMark x1="67297" y1="86414" x2="70852" y2="85242"/>
                          <a14:foregroundMark x1="59602" y1="88950" x2="60958" y2="88503"/>
                          <a14:foregroundMark x1="52957" y1="91139" x2="55182" y2="90406"/>
                          <a14:backgroundMark x1="6250" y1="39258" x2="6250" y2="39258"/>
                          <a14:backgroundMark x1="6055" y1="38281" x2="5469" y2="37891"/>
                          <a14:backgroundMark x1="11328" y1="38281" x2="12500" y2="38281"/>
                          <a14:backgroundMark x1="91992" y1="38086" x2="93750" y2="42773"/>
                          <a14:backgroundMark x1="67383" y1="86523" x2="60938" y2="88477"/>
                          <a14:backgroundMark x1="28906" y1="80469" x2="36133" y2="82813"/>
                          <a14:backgroundMark x1="23047" y1="72656" x2="24805" y2="76367"/>
                          <a14:backgroundMark x1="20703" y1="71875" x2="28125" y2="77344"/>
                          <a14:backgroundMark x1="19727" y1="69531" x2="23828" y2="75195"/>
                          <a14:backgroundMark x1="32031" y1="81250" x2="59961" y2="88477"/>
                          <a14:backgroundMark x1="46875" y1="89648" x2="53906" y2="89648"/>
                          <a14:backgroundMark x1="69727" y1="88477" x2="71094" y2="87695"/>
                          <a14:backgroundMark x1="73047" y1="85547" x2="74414" y2="85352"/>
                          <a14:backgroundMark x1="70898" y1="85156" x2="76953" y2="83398"/>
                          <a14:backgroundMark x1="93359" y1="44141" x2="95508" y2="49609"/>
                          <a14:backgroundMark x1="93945" y1="46680" x2="95898" y2="537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7626" y="2608813"/>
              <a:ext cx="1296539" cy="1063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974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6E05431-260D-E144-9CB7-BD4362EDA995}"/>
              </a:ext>
            </a:extLst>
          </p:cNvPr>
          <p:cNvGrpSpPr/>
          <p:nvPr/>
        </p:nvGrpSpPr>
        <p:grpSpPr>
          <a:xfrm>
            <a:off x="-85993" y="376778"/>
            <a:ext cx="9876706" cy="6390495"/>
            <a:chOff x="-85993" y="376778"/>
            <a:chExt cx="9876706" cy="6390495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5B8EB32-4417-2CFA-2A23-A8D5B160C073}"/>
                </a:ext>
              </a:extLst>
            </p:cNvPr>
            <p:cNvSpPr/>
            <p:nvPr/>
          </p:nvSpPr>
          <p:spPr>
            <a:xfrm>
              <a:off x="6569076" y="376778"/>
              <a:ext cx="3221637" cy="99218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文本塔</a:t>
              </a: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9F290037-0C1F-F7B0-D243-72A4732AA61F}"/>
                </a:ext>
              </a:extLst>
            </p:cNvPr>
            <p:cNvSpPr/>
            <p:nvPr/>
          </p:nvSpPr>
          <p:spPr>
            <a:xfrm>
              <a:off x="6569076" y="3462337"/>
              <a:ext cx="3221636" cy="99218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视频塔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4F6452B-D98E-9031-AA75-A07F01A32996}"/>
                </a:ext>
              </a:extLst>
            </p:cNvPr>
            <p:cNvGrpSpPr/>
            <p:nvPr/>
          </p:nvGrpSpPr>
          <p:grpSpPr>
            <a:xfrm>
              <a:off x="1949656" y="4673816"/>
              <a:ext cx="3289627" cy="2093457"/>
              <a:chOff x="512031" y="3407231"/>
              <a:chExt cx="3289627" cy="2093457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177B9878-3EFB-69FB-CE49-CA20F4C32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1429" y="3407231"/>
                <a:ext cx="2900229" cy="163065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9A29D1D-01B2-8933-3DFD-F9BB07BB6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818" y="3673093"/>
                <a:ext cx="2906053" cy="1630651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1361CD0-7B74-E86B-1A8C-7A75420FA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031" y="3870037"/>
                <a:ext cx="2887671" cy="1630651"/>
              </a:xfrm>
              <a:prstGeom prst="rect">
                <a:avLst/>
              </a:prstGeom>
            </p:spPr>
          </p:pic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602E62F-558E-8601-3424-35111B4180F1}"/>
                </a:ext>
              </a:extLst>
            </p:cNvPr>
            <p:cNvSpPr txBox="1"/>
            <p:nvPr/>
          </p:nvSpPr>
          <p:spPr>
            <a:xfrm>
              <a:off x="1949656" y="1990875"/>
              <a:ext cx="328962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b="0" i="0" dirty="0">
                  <a:effectLst/>
                  <a:highlight>
                    <a:srgbClr val="FFFFFF"/>
                  </a:highlight>
                  <a:latin typeface="PingFang SC"/>
                </a:rPr>
                <a:t>标题：为什么牛肉三分熟就能吃，</a:t>
              </a:r>
              <a:r>
                <a:rPr lang="zh-CN" altLang="en-US" b="0" i="0" dirty="0">
                  <a:solidFill>
                    <a:srgbClr val="FF0000"/>
                  </a:solidFill>
                  <a:effectLst/>
                  <a:highlight>
                    <a:srgbClr val="FFFFFF"/>
                  </a:highlight>
                  <a:latin typeface="PingFang SC"/>
                </a:rPr>
                <a:t>猪肉</a:t>
              </a:r>
              <a:r>
                <a:rPr lang="zh-CN" altLang="en-US" b="0" i="0" dirty="0">
                  <a:effectLst/>
                  <a:highlight>
                    <a:srgbClr val="FFFFFF"/>
                  </a:highlight>
                  <a:latin typeface="PingFang SC"/>
                </a:rPr>
                <a:t>却一定要</a:t>
              </a:r>
              <a:r>
                <a:rPr lang="zh-CN" altLang="en-US" b="0" i="0" dirty="0">
                  <a:solidFill>
                    <a:srgbClr val="FF0000"/>
                  </a:solidFill>
                  <a:effectLst/>
                  <a:highlight>
                    <a:srgbClr val="FFFFFF"/>
                  </a:highlight>
                  <a:latin typeface="PingFang SC"/>
                </a:rPr>
                <a:t>全熟</a:t>
              </a:r>
              <a:r>
                <a:rPr lang="zh-CN" altLang="en-US" b="0" i="0" dirty="0">
                  <a:effectLst/>
                  <a:highlight>
                    <a:srgbClr val="FFFFFF"/>
                  </a:highlight>
                  <a:latin typeface="PingFang SC"/>
                </a:rPr>
                <a:t>？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C70C510-E9C8-BA7F-46EF-D0C270E78249}"/>
                </a:ext>
              </a:extLst>
            </p:cNvPr>
            <p:cNvSpPr txBox="1"/>
            <p:nvPr/>
          </p:nvSpPr>
          <p:spPr>
            <a:xfrm>
              <a:off x="1949656" y="3002956"/>
              <a:ext cx="32896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0" i="0" dirty="0">
                  <a:effectLst/>
                  <a:highlight>
                    <a:srgbClr val="FFFFFF"/>
                  </a:highlight>
                  <a:latin typeface="PingFang SC"/>
                </a:rPr>
                <a:t>OCR</a:t>
              </a:r>
              <a:r>
                <a:rPr lang="zh-CN" altLang="en-US" b="0" i="0" dirty="0">
                  <a:effectLst/>
                  <a:highlight>
                    <a:srgbClr val="FFFFFF"/>
                  </a:highlight>
                  <a:latin typeface="PingFang SC"/>
                </a:rPr>
                <a:t>：你有没有想过，</a:t>
              </a:r>
              <a:r>
                <a:rPr lang="zh-CN" altLang="en-US" b="0" i="0" dirty="0">
                  <a:solidFill>
                    <a:srgbClr val="FF0000"/>
                  </a:solidFill>
                  <a:effectLst/>
                  <a:highlight>
                    <a:srgbClr val="FFFFFF"/>
                  </a:highlight>
                  <a:latin typeface="PingFang SC"/>
                </a:rPr>
                <a:t>牛肉</a:t>
              </a:r>
              <a:r>
                <a:rPr lang="zh-CN" altLang="en-US" b="0" i="0" dirty="0">
                  <a:effectLst/>
                  <a:highlight>
                    <a:srgbClr val="FFFFFF"/>
                  </a:highlight>
                  <a:latin typeface="PingFang SC"/>
                </a:rPr>
                <a:t>可以吃</a:t>
              </a:r>
              <a:r>
                <a:rPr lang="zh-CN" altLang="en-US" b="0" i="0" dirty="0">
                  <a:solidFill>
                    <a:srgbClr val="FF0000"/>
                  </a:solidFill>
                  <a:effectLst/>
                  <a:highlight>
                    <a:srgbClr val="FFFFFF"/>
                  </a:highlight>
                  <a:latin typeface="PingFang SC"/>
                </a:rPr>
                <a:t>全熟</a:t>
              </a:r>
              <a:r>
                <a:rPr lang="zh-CN" altLang="en-US" b="0" i="0" dirty="0">
                  <a:effectLst/>
                  <a:highlight>
                    <a:srgbClr val="FFFFFF"/>
                  </a:highlight>
                  <a:latin typeface="PingFang SC"/>
                </a:rPr>
                <a:t>，七分熟，五分熟，甚至是三分熟，但是</a:t>
              </a:r>
              <a:r>
                <a:rPr lang="zh-CN" altLang="en-US" b="0" i="0" dirty="0">
                  <a:solidFill>
                    <a:srgbClr val="FF0000"/>
                  </a:solidFill>
                  <a:effectLst/>
                  <a:highlight>
                    <a:srgbClr val="FFFFFF"/>
                  </a:highlight>
                  <a:latin typeface="PingFang SC"/>
                </a:rPr>
                <a:t>猪肉</a:t>
              </a:r>
              <a:r>
                <a:rPr lang="zh-CN" altLang="en-US" b="0" i="0" dirty="0">
                  <a:effectLst/>
                  <a:highlight>
                    <a:srgbClr val="FFFFFF"/>
                  </a:highlight>
                  <a:latin typeface="PingFang SC"/>
                </a:rPr>
                <a:t>只能吃</a:t>
              </a:r>
              <a:r>
                <a:rPr lang="zh-CN" altLang="en-US" b="0" i="0" dirty="0">
                  <a:solidFill>
                    <a:srgbClr val="FF0000"/>
                  </a:solidFill>
                  <a:effectLst/>
                  <a:highlight>
                    <a:srgbClr val="FFFFFF"/>
                  </a:highlight>
                  <a:latin typeface="PingFang SC"/>
                </a:rPr>
                <a:t>全熟</a:t>
              </a:r>
              <a:r>
                <a:rPr lang="en-US" altLang="zh-CN" b="0" i="0" dirty="0">
                  <a:effectLst/>
                  <a:highlight>
                    <a:srgbClr val="FFFFFF"/>
                  </a:highlight>
                  <a:latin typeface="PingFang SC"/>
                </a:rPr>
                <a:t>…</a:t>
              </a:r>
              <a:endParaRPr lang="zh-CN" altLang="en-US" b="0" i="0" dirty="0">
                <a:effectLst/>
                <a:highlight>
                  <a:srgbClr val="FFFFFF"/>
                </a:highlight>
                <a:latin typeface="PingFang SC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DB4FA88-FAE1-AA6E-438D-13458B3896ED}"/>
                </a:ext>
              </a:extLst>
            </p:cNvPr>
            <p:cNvSpPr txBox="1"/>
            <p:nvPr/>
          </p:nvSpPr>
          <p:spPr>
            <a:xfrm>
              <a:off x="1949656" y="688206"/>
              <a:ext cx="32896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0" i="0" dirty="0">
                  <a:effectLst/>
                  <a:highlight>
                    <a:srgbClr val="FFFFFF"/>
                  </a:highlight>
                  <a:latin typeface="PingFang SC"/>
                </a:rPr>
                <a:t>Query</a:t>
              </a:r>
              <a:r>
                <a:rPr lang="zh-CN" altLang="en-US" b="0" i="0" dirty="0">
                  <a:effectLst/>
                  <a:highlight>
                    <a:srgbClr val="FFFFFF"/>
                  </a:highlight>
                  <a:latin typeface="PingFang SC"/>
                </a:rPr>
                <a:t>：</a:t>
              </a:r>
              <a:r>
                <a:rPr lang="zh-CN" altLang="en-US" b="0" i="0" dirty="0">
                  <a:solidFill>
                    <a:srgbClr val="FF0000"/>
                  </a:solidFill>
                  <a:effectLst/>
                  <a:highlight>
                    <a:srgbClr val="FFFFFF"/>
                  </a:highlight>
                  <a:latin typeface="PingFang SC"/>
                </a:rPr>
                <a:t>猪肉</a:t>
              </a:r>
              <a:r>
                <a:rPr lang="zh-CN" altLang="en-US" b="0" i="0" dirty="0">
                  <a:effectLst/>
                  <a:highlight>
                    <a:srgbClr val="FFFFFF"/>
                  </a:highlight>
                  <a:latin typeface="PingFang SC"/>
                </a:rPr>
                <a:t>为什么要</a:t>
              </a:r>
              <a:r>
                <a:rPr lang="zh-CN" altLang="en-US" b="0" i="0" dirty="0">
                  <a:solidFill>
                    <a:srgbClr val="FF0000"/>
                  </a:solidFill>
                  <a:effectLst/>
                  <a:highlight>
                    <a:srgbClr val="FFFFFF"/>
                  </a:highlight>
                  <a:latin typeface="PingFang SC"/>
                </a:rPr>
                <a:t>全熟</a:t>
              </a:r>
              <a:r>
                <a:rPr lang="zh-CN" altLang="en-US" b="0" i="0" dirty="0">
                  <a:effectLst/>
                  <a:highlight>
                    <a:srgbClr val="FFFFFF"/>
                  </a:highlight>
                  <a:latin typeface="PingFang SC"/>
                </a:rPr>
                <a:t>？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B465A73-7072-57BF-A858-00B4D579B802}"/>
                </a:ext>
              </a:extLst>
            </p:cNvPr>
            <p:cNvCxnSpPr>
              <a:stCxn id="23" idx="3"/>
              <a:endCxn id="2" idx="1"/>
            </p:cNvCxnSpPr>
            <p:nvPr/>
          </p:nvCxnSpPr>
          <p:spPr>
            <a:xfrm>
              <a:off x="5239283" y="872872"/>
              <a:ext cx="13297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EEE9C9D8-51DC-7F74-473C-DA2451B00848}"/>
                </a:ext>
              </a:extLst>
            </p:cNvPr>
            <p:cNvCxnSpPr>
              <a:stCxn id="21" idx="3"/>
              <a:endCxn id="3" idx="1"/>
            </p:cNvCxnSpPr>
            <p:nvPr/>
          </p:nvCxnSpPr>
          <p:spPr>
            <a:xfrm>
              <a:off x="5239283" y="2314041"/>
              <a:ext cx="1329793" cy="1644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3EEC2EF4-1D7A-FBE0-2042-39A6F684794F}"/>
                </a:ext>
              </a:extLst>
            </p:cNvPr>
            <p:cNvCxnSpPr>
              <a:stCxn id="22" idx="3"/>
              <a:endCxn id="3" idx="1"/>
            </p:cNvCxnSpPr>
            <p:nvPr/>
          </p:nvCxnSpPr>
          <p:spPr>
            <a:xfrm>
              <a:off x="5239283" y="3603121"/>
              <a:ext cx="1329793" cy="355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DB5B373-7716-244E-7ECE-16EE716D105C}"/>
                </a:ext>
              </a:extLst>
            </p:cNvPr>
            <p:cNvCxnSpPr>
              <a:stCxn id="18" idx="3"/>
              <a:endCxn id="3" idx="1"/>
            </p:cNvCxnSpPr>
            <p:nvPr/>
          </p:nvCxnSpPr>
          <p:spPr>
            <a:xfrm flipV="1">
              <a:off x="5239283" y="3958431"/>
              <a:ext cx="1329793" cy="1530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左大括号 48">
              <a:extLst>
                <a:ext uri="{FF2B5EF4-FFF2-40B4-BE49-F238E27FC236}">
                  <a16:creationId xmlns:a16="http://schemas.microsoft.com/office/drawing/2014/main" id="{1DDDB18A-0386-CFCE-F27F-42D97EBA98D5}"/>
                </a:ext>
              </a:extLst>
            </p:cNvPr>
            <p:cNvSpPr/>
            <p:nvPr/>
          </p:nvSpPr>
          <p:spPr>
            <a:xfrm>
              <a:off x="1562100" y="872872"/>
              <a:ext cx="228600" cy="2484691"/>
            </a:xfrm>
            <a:prstGeom prst="leftBrace">
              <a:avLst>
                <a:gd name="adj1" fmla="val 120833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4CAF63A-4845-EB51-54A0-AD63CDC545AD}"/>
                </a:ext>
              </a:extLst>
            </p:cNvPr>
            <p:cNvSpPr txBox="1"/>
            <p:nvPr/>
          </p:nvSpPr>
          <p:spPr>
            <a:xfrm>
              <a:off x="-85993" y="1599709"/>
              <a:ext cx="17623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文本匹配的难度，会远小于文本</a:t>
              </a:r>
              <a:r>
                <a:rPr lang="en-US" altLang="zh-CN" dirty="0"/>
                <a:t>-</a:t>
              </a:r>
              <a:r>
                <a:rPr lang="zh-CN" altLang="en-US" dirty="0"/>
                <a:t>视觉匹配的难度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821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459D2BF1-5F59-B50F-AB29-97658AA8DDA9}"/>
              </a:ext>
            </a:extLst>
          </p:cNvPr>
          <p:cNvGrpSpPr/>
          <p:nvPr/>
        </p:nvGrpSpPr>
        <p:grpSpPr>
          <a:xfrm>
            <a:off x="-10001722" y="-5576048"/>
            <a:ext cx="27850101" cy="12545148"/>
            <a:chOff x="-10001722" y="-5576048"/>
            <a:chExt cx="27850101" cy="125451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B455415-43A8-3828-975D-4458F87BB7DE}"/>
                </a:ext>
              </a:extLst>
            </p:cNvPr>
            <p:cNvGrpSpPr/>
            <p:nvPr/>
          </p:nvGrpSpPr>
          <p:grpSpPr>
            <a:xfrm>
              <a:off x="-3925081" y="-1932237"/>
              <a:ext cx="2570951" cy="1301262"/>
              <a:chOff x="950608" y="66168"/>
              <a:chExt cx="9707124" cy="5864732"/>
            </a:xfrm>
          </p:grpSpPr>
          <p:pic>
            <p:nvPicPr>
              <p:cNvPr id="92" name="Picture 2">
                <a:extLst>
                  <a:ext uri="{FF2B5EF4-FFF2-40B4-BE49-F238E27FC236}">
                    <a16:creationId xmlns:a16="http://schemas.microsoft.com/office/drawing/2014/main" id="{5139CFCE-270E-1F62-3C70-52AD2FBAC3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0608" y="927100"/>
                <a:ext cx="8890000" cy="5003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4">
                <a:extLst>
                  <a:ext uri="{FF2B5EF4-FFF2-40B4-BE49-F238E27FC236}">
                    <a16:creationId xmlns:a16="http://schemas.microsoft.com/office/drawing/2014/main" id="{B5053080-1B5B-9B30-8350-EA629BA970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9170" y="499083"/>
                <a:ext cx="8890000" cy="49989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6">
                <a:extLst>
                  <a:ext uri="{FF2B5EF4-FFF2-40B4-BE49-F238E27FC236}">
                    <a16:creationId xmlns:a16="http://schemas.microsoft.com/office/drawing/2014/main" id="{1076ED82-9963-BE51-C913-BB19543C03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7732" y="66168"/>
                <a:ext cx="8890000" cy="49989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E0B816E-F8B4-A0DA-7231-E60D71C31BC1}"/>
                </a:ext>
              </a:extLst>
            </p:cNvPr>
            <p:cNvGrpSpPr/>
            <p:nvPr/>
          </p:nvGrpSpPr>
          <p:grpSpPr>
            <a:xfrm>
              <a:off x="-3820475" y="-5523511"/>
              <a:ext cx="2570951" cy="1795637"/>
              <a:chOff x="-3010566" y="1791625"/>
              <a:chExt cx="2579078" cy="1437157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C3765057-8ED4-AE95-6CEE-D89741EFBF86}"/>
                  </a:ext>
                </a:extLst>
              </p:cNvPr>
              <p:cNvSpPr/>
              <p:nvPr/>
            </p:nvSpPr>
            <p:spPr>
              <a:xfrm>
                <a:off x="-3010566" y="2085782"/>
                <a:ext cx="2110154" cy="114300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日本的春天</a:t>
                </a: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EF11FC4-8EA8-F298-05AF-DA859470DDA4}"/>
                  </a:ext>
                </a:extLst>
              </p:cNvPr>
              <p:cNvSpPr/>
              <p:nvPr/>
            </p:nvSpPr>
            <p:spPr>
              <a:xfrm>
                <a:off x="-2776104" y="1910861"/>
                <a:ext cx="2110154" cy="114300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日本的春天</a:t>
                </a: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77450C6-F397-827B-5D3D-72317D27BB01}"/>
                  </a:ext>
                </a:extLst>
              </p:cNvPr>
              <p:cNvSpPr/>
              <p:nvPr/>
            </p:nvSpPr>
            <p:spPr>
              <a:xfrm>
                <a:off x="-2541642" y="1791625"/>
                <a:ext cx="2110154" cy="114300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800" b="1" dirty="0">
                    <a:solidFill>
                      <a:schemeClr val="tx1"/>
                    </a:solidFill>
                  </a:rPr>
                  <a:t>日本的春天</a:t>
                </a: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B28926-1CC2-8977-7DEF-89ED77A2B826}"/>
                </a:ext>
              </a:extLst>
            </p:cNvPr>
            <p:cNvSpPr txBox="1"/>
            <p:nvPr/>
          </p:nvSpPr>
          <p:spPr>
            <a:xfrm>
              <a:off x="-5701378" y="-5251245"/>
              <a:ext cx="18254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dirty="0"/>
                <a:t>Query</a:t>
              </a:r>
              <a:r>
                <a:rPr kumimoji="1" lang="zh-CN" altLang="en-US" sz="4000" dirty="0"/>
                <a:t> 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5ECF9B8-BDF2-8EA1-E069-1918616FE2E0}"/>
                </a:ext>
              </a:extLst>
            </p:cNvPr>
            <p:cNvSpPr txBox="1"/>
            <p:nvPr/>
          </p:nvSpPr>
          <p:spPr>
            <a:xfrm>
              <a:off x="-5674212" y="-1809171"/>
              <a:ext cx="19496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dirty="0"/>
                <a:t>Video</a:t>
              </a:r>
              <a:r>
                <a:rPr kumimoji="1" lang="zh-CN" altLang="en-US" sz="4000" dirty="0"/>
                <a:t>端</a:t>
              </a:r>
              <a:endParaRPr kumimoji="1" lang="en-US" altLang="zh-CN" sz="4000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07C3C12-C586-401E-01F3-C776AE3128F5}"/>
                </a:ext>
              </a:extLst>
            </p:cNvPr>
            <p:cNvGrpSpPr/>
            <p:nvPr/>
          </p:nvGrpSpPr>
          <p:grpSpPr>
            <a:xfrm>
              <a:off x="-3925082" y="1265373"/>
              <a:ext cx="2570951" cy="1795637"/>
              <a:chOff x="-3010566" y="1791625"/>
              <a:chExt cx="2579078" cy="143715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72EFEEF1-949C-FD1F-1B11-5DA997B01D42}"/>
                  </a:ext>
                </a:extLst>
              </p:cNvPr>
              <p:cNvSpPr/>
              <p:nvPr/>
            </p:nvSpPr>
            <p:spPr>
              <a:xfrm>
                <a:off x="-3010566" y="2085782"/>
                <a:ext cx="2110154" cy="114300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日本的春天</a:t>
                </a: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94CEEA2-CE8A-D23D-82F4-2591C5F314D1}"/>
                  </a:ext>
                </a:extLst>
              </p:cNvPr>
              <p:cNvSpPr/>
              <p:nvPr/>
            </p:nvSpPr>
            <p:spPr>
              <a:xfrm>
                <a:off x="-2776104" y="1910861"/>
                <a:ext cx="2110154" cy="114300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日本的春天</a:t>
                </a: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340AC14-4669-46A5-1EA7-849DC60D01C9}"/>
                  </a:ext>
                </a:extLst>
              </p:cNvPr>
              <p:cNvSpPr/>
              <p:nvPr/>
            </p:nvSpPr>
            <p:spPr>
              <a:xfrm>
                <a:off x="-2541642" y="1791625"/>
                <a:ext cx="2110154" cy="114300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000" b="1" dirty="0">
                    <a:solidFill>
                      <a:schemeClr val="tx1"/>
                    </a:solidFill>
                  </a:rPr>
                  <a:t>樱花季的日本，一条公路就能让你感到春天的气息</a:t>
                </a: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3984284-E7B4-ED6E-E4BC-186646469281}"/>
                </a:ext>
              </a:extLst>
            </p:cNvPr>
            <p:cNvSpPr txBox="1"/>
            <p:nvPr/>
          </p:nvSpPr>
          <p:spPr>
            <a:xfrm>
              <a:off x="-5705096" y="1554014"/>
              <a:ext cx="158439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dirty="0"/>
                <a:t>Title</a:t>
              </a:r>
              <a:r>
                <a:rPr kumimoji="1" lang="zh-CN" altLang="en-US" sz="4000" dirty="0"/>
                <a:t> 文本</a:t>
              </a:r>
            </a:p>
          </p:txBody>
        </p:sp>
        <p:cxnSp>
          <p:nvCxnSpPr>
            <p:cNvPr id="9" name="直线箭头连接符 27">
              <a:extLst>
                <a:ext uri="{FF2B5EF4-FFF2-40B4-BE49-F238E27FC236}">
                  <a16:creationId xmlns:a16="http://schemas.microsoft.com/office/drawing/2014/main" id="{BE2D837A-0B35-9015-3D5D-D1F0E9ABAD06}"/>
                </a:ext>
              </a:extLst>
            </p:cNvPr>
            <p:cNvCxnSpPr>
              <a:cxnSpLocks/>
            </p:cNvCxnSpPr>
            <p:nvPr/>
          </p:nvCxnSpPr>
          <p:spPr>
            <a:xfrm>
              <a:off x="-1058793" y="-4589525"/>
              <a:ext cx="1858652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31">
              <a:extLst>
                <a:ext uri="{FF2B5EF4-FFF2-40B4-BE49-F238E27FC236}">
                  <a16:creationId xmlns:a16="http://schemas.microsoft.com/office/drawing/2014/main" id="{60057972-6759-39CD-875A-954393BD3E36}"/>
                </a:ext>
              </a:extLst>
            </p:cNvPr>
            <p:cNvSpPr/>
            <p:nvPr/>
          </p:nvSpPr>
          <p:spPr>
            <a:xfrm>
              <a:off x="955992" y="-5576048"/>
              <a:ext cx="2426675" cy="179562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dirty="0">
                  <a:solidFill>
                    <a:schemeClr val="tx1"/>
                  </a:solidFill>
                </a:rPr>
                <a:t>文本编码器</a:t>
              </a:r>
            </a:p>
          </p:txBody>
        </p:sp>
        <p:cxnSp>
          <p:nvCxnSpPr>
            <p:cNvPr id="11" name="直线箭头连接符 32">
              <a:extLst>
                <a:ext uri="{FF2B5EF4-FFF2-40B4-BE49-F238E27FC236}">
                  <a16:creationId xmlns:a16="http://schemas.microsoft.com/office/drawing/2014/main" id="{3A3466E3-9022-053C-AE4D-EF51657593A5}"/>
                </a:ext>
              </a:extLst>
            </p:cNvPr>
            <p:cNvCxnSpPr>
              <a:cxnSpLocks/>
            </p:cNvCxnSpPr>
            <p:nvPr/>
          </p:nvCxnSpPr>
          <p:spPr>
            <a:xfrm>
              <a:off x="3648227" y="-4567346"/>
              <a:ext cx="2092129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角矩形 33">
              <a:extLst>
                <a:ext uri="{FF2B5EF4-FFF2-40B4-BE49-F238E27FC236}">
                  <a16:creationId xmlns:a16="http://schemas.microsoft.com/office/drawing/2014/main" id="{942E1981-AC34-0223-DE4F-95DC809664A7}"/>
                </a:ext>
              </a:extLst>
            </p:cNvPr>
            <p:cNvSpPr/>
            <p:nvPr/>
          </p:nvSpPr>
          <p:spPr>
            <a:xfrm>
              <a:off x="5962423" y="-5523511"/>
              <a:ext cx="651780" cy="179562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solidFill>
                    <a:schemeClr val="tx1"/>
                  </a:solidFill>
                </a:rPr>
                <a:t>FC</a:t>
              </a:r>
              <a:endParaRPr kumimoji="1"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圆角矩形 39">
              <a:extLst>
                <a:ext uri="{FF2B5EF4-FFF2-40B4-BE49-F238E27FC236}">
                  <a16:creationId xmlns:a16="http://schemas.microsoft.com/office/drawing/2014/main" id="{3233B751-AB52-9E55-80D0-53EDE55F42A0}"/>
                </a:ext>
              </a:extLst>
            </p:cNvPr>
            <p:cNvSpPr/>
            <p:nvPr/>
          </p:nvSpPr>
          <p:spPr>
            <a:xfrm>
              <a:off x="955758" y="-2091819"/>
              <a:ext cx="2426675" cy="179562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dirty="0">
                  <a:solidFill>
                    <a:schemeClr val="tx1"/>
                  </a:solidFill>
                </a:rPr>
                <a:t>视觉编码器</a:t>
              </a:r>
            </a:p>
          </p:txBody>
        </p:sp>
        <p:cxnSp>
          <p:nvCxnSpPr>
            <p:cNvPr id="15" name="直线箭头连接符 40">
              <a:extLst>
                <a:ext uri="{FF2B5EF4-FFF2-40B4-BE49-F238E27FC236}">
                  <a16:creationId xmlns:a16="http://schemas.microsoft.com/office/drawing/2014/main" id="{65204EA0-0EC2-0EDA-58FA-BC7A35EC65B4}"/>
                </a:ext>
              </a:extLst>
            </p:cNvPr>
            <p:cNvCxnSpPr>
              <a:cxnSpLocks/>
            </p:cNvCxnSpPr>
            <p:nvPr/>
          </p:nvCxnSpPr>
          <p:spPr>
            <a:xfrm>
              <a:off x="-1249524" y="-1233433"/>
              <a:ext cx="2198375" cy="0"/>
            </a:xfrm>
            <a:prstGeom prst="straightConnector1">
              <a:avLst/>
            </a:prstGeom>
            <a:ln w="508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圆角矩形 44">
              <a:extLst>
                <a:ext uri="{FF2B5EF4-FFF2-40B4-BE49-F238E27FC236}">
                  <a16:creationId xmlns:a16="http://schemas.microsoft.com/office/drawing/2014/main" id="{2E35FCE0-11E8-934D-2746-0E604CCA44F2}"/>
                </a:ext>
              </a:extLst>
            </p:cNvPr>
            <p:cNvSpPr/>
            <p:nvPr/>
          </p:nvSpPr>
          <p:spPr>
            <a:xfrm>
              <a:off x="5962423" y="-2179419"/>
              <a:ext cx="651780" cy="179562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solidFill>
                    <a:schemeClr val="tx1"/>
                  </a:solidFill>
                </a:rPr>
                <a:t>FC</a:t>
              </a:r>
              <a:endParaRPr kumimoji="1" lang="zh-CN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线箭头连接符 46">
              <a:extLst>
                <a:ext uri="{FF2B5EF4-FFF2-40B4-BE49-F238E27FC236}">
                  <a16:creationId xmlns:a16="http://schemas.microsoft.com/office/drawing/2014/main" id="{361FE22C-4A96-89FC-90C6-B64720B19251}"/>
                </a:ext>
              </a:extLst>
            </p:cNvPr>
            <p:cNvCxnSpPr>
              <a:cxnSpLocks/>
            </p:cNvCxnSpPr>
            <p:nvPr/>
          </p:nvCxnSpPr>
          <p:spPr>
            <a:xfrm>
              <a:off x="3648227" y="-1233433"/>
              <a:ext cx="2092129" cy="0"/>
            </a:xfrm>
            <a:prstGeom prst="straightConnector1">
              <a:avLst/>
            </a:prstGeom>
            <a:ln w="508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51">
              <a:extLst>
                <a:ext uri="{FF2B5EF4-FFF2-40B4-BE49-F238E27FC236}">
                  <a16:creationId xmlns:a16="http://schemas.microsoft.com/office/drawing/2014/main" id="{0C8410EA-9ACA-A282-05A4-F04DE4957077}"/>
                </a:ext>
              </a:extLst>
            </p:cNvPr>
            <p:cNvCxnSpPr>
              <a:cxnSpLocks/>
            </p:cNvCxnSpPr>
            <p:nvPr/>
          </p:nvCxnSpPr>
          <p:spPr>
            <a:xfrm>
              <a:off x="-1058793" y="2251907"/>
              <a:ext cx="1858652" cy="0"/>
            </a:xfrm>
            <a:prstGeom prst="straightConnector1">
              <a:avLst/>
            </a:prstGeom>
            <a:ln w="508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圆角矩形 52">
              <a:extLst>
                <a:ext uri="{FF2B5EF4-FFF2-40B4-BE49-F238E27FC236}">
                  <a16:creationId xmlns:a16="http://schemas.microsoft.com/office/drawing/2014/main" id="{EBFD2E29-DD0D-283F-7F72-A30E80D9B00C}"/>
                </a:ext>
              </a:extLst>
            </p:cNvPr>
            <p:cNvSpPr/>
            <p:nvPr/>
          </p:nvSpPr>
          <p:spPr>
            <a:xfrm>
              <a:off x="955992" y="1265384"/>
              <a:ext cx="2426675" cy="179562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dirty="0">
                  <a:solidFill>
                    <a:schemeClr val="tx1"/>
                  </a:solidFill>
                </a:rPr>
                <a:t>文本编码器</a:t>
              </a:r>
            </a:p>
          </p:txBody>
        </p:sp>
        <p:cxnSp>
          <p:nvCxnSpPr>
            <p:cNvPr id="21" name="直线箭头连接符 53">
              <a:extLst>
                <a:ext uri="{FF2B5EF4-FFF2-40B4-BE49-F238E27FC236}">
                  <a16:creationId xmlns:a16="http://schemas.microsoft.com/office/drawing/2014/main" id="{CDC76710-DEF2-6326-75CD-3B9D11E570DF}"/>
                </a:ext>
              </a:extLst>
            </p:cNvPr>
            <p:cNvCxnSpPr>
              <a:cxnSpLocks/>
            </p:cNvCxnSpPr>
            <p:nvPr/>
          </p:nvCxnSpPr>
          <p:spPr>
            <a:xfrm>
              <a:off x="3648227" y="2274086"/>
              <a:ext cx="2092129" cy="0"/>
            </a:xfrm>
            <a:prstGeom prst="straightConnector1">
              <a:avLst/>
            </a:prstGeom>
            <a:ln w="508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54">
              <a:extLst>
                <a:ext uri="{FF2B5EF4-FFF2-40B4-BE49-F238E27FC236}">
                  <a16:creationId xmlns:a16="http://schemas.microsoft.com/office/drawing/2014/main" id="{7689BE4D-1C69-A9BA-DAA9-7479CFA46F8C}"/>
                </a:ext>
              </a:extLst>
            </p:cNvPr>
            <p:cNvSpPr/>
            <p:nvPr/>
          </p:nvSpPr>
          <p:spPr>
            <a:xfrm>
              <a:off x="5962423" y="1317921"/>
              <a:ext cx="651780" cy="179562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solidFill>
                    <a:schemeClr val="tx1"/>
                  </a:solidFill>
                </a:rPr>
                <a:t>FC</a:t>
              </a:r>
              <a:endParaRPr kumimoji="1"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4E0253F-758E-B39F-1477-58EDB13DF9BD}"/>
                </a:ext>
              </a:extLst>
            </p:cNvPr>
            <p:cNvSpPr txBox="1"/>
            <p:nvPr/>
          </p:nvSpPr>
          <p:spPr>
            <a:xfrm>
              <a:off x="12192000" y="-2163114"/>
              <a:ext cx="5462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dirty="0"/>
                <a:t>&lt;Query,</a:t>
              </a:r>
              <a:r>
                <a:rPr kumimoji="1" lang="zh-CN" altLang="en-US" sz="4000" dirty="0"/>
                <a:t> </a:t>
              </a:r>
              <a:r>
                <a:rPr kumimoji="1" lang="en-US" altLang="zh-CN" sz="4000" dirty="0"/>
                <a:t>Video&gt;</a:t>
              </a:r>
              <a:r>
                <a:rPr kumimoji="1" lang="zh-CN" altLang="en-US" sz="4000" dirty="0"/>
                <a:t> </a:t>
              </a:r>
              <a:r>
                <a:rPr kumimoji="1" lang="en-US" altLang="zh-CN" sz="4000" dirty="0"/>
                <a:t>Loss</a:t>
              </a:r>
              <a:endParaRPr kumimoji="1" lang="zh-CN" altLang="en-US" sz="4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696F6B5-A3D9-2C2B-CD94-5184F75F9BF3}"/>
                </a:ext>
              </a:extLst>
            </p:cNvPr>
            <p:cNvSpPr txBox="1"/>
            <p:nvPr/>
          </p:nvSpPr>
          <p:spPr>
            <a:xfrm>
              <a:off x="12385705" y="1278961"/>
              <a:ext cx="5462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dirty="0"/>
                <a:t>&lt;Title,</a:t>
              </a:r>
              <a:r>
                <a:rPr kumimoji="1" lang="zh-CN" altLang="en-US" sz="4000" dirty="0"/>
                <a:t> </a:t>
              </a:r>
              <a:r>
                <a:rPr kumimoji="1" lang="en-US" altLang="zh-CN" sz="4000" dirty="0"/>
                <a:t>Video&gt;</a:t>
              </a:r>
              <a:r>
                <a:rPr kumimoji="1" lang="zh-CN" altLang="en-US" sz="4000" dirty="0"/>
                <a:t> </a:t>
              </a:r>
              <a:r>
                <a:rPr kumimoji="1" lang="en-US" altLang="zh-CN" sz="4000" dirty="0"/>
                <a:t>Loss</a:t>
              </a:r>
              <a:endParaRPr kumimoji="1" lang="zh-CN" altLang="en-US" sz="4000" dirty="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87C671C-9B45-4C90-31EA-D2A1A9C4CA13}"/>
                </a:ext>
              </a:extLst>
            </p:cNvPr>
            <p:cNvGrpSpPr/>
            <p:nvPr/>
          </p:nvGrpSpPr>
          <p:grpSpPr>
            <a:xfrm>
              <a:off x="8724254" y="-3905315"/>
              <a:ext cx="2160000" cy="2157540"/>
              <a:chOff x="12702363" y="997133"/>
              <a:chExt cx="2160000" cy="2157540"/>
            </a:xfrm>
          </p:grpSpPr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70BD0C88-C3DF-0108-311D-049BF5BA4047}"/>
                  </a:ext>
                </a:extLst>
              </p:cNvPr>
              <p:cNvGrpSpPr/>
              <p:nvPr/>
            </p:nvGrpSpPr>
            <p:grpSpPr>
              <a:xfrm>
                <a:off x="12702363" y="997133"/>
                <a:ext cx="2160000" cy="540000"/>
                <a:chOff x="12702363" y="997133"/>
                <a:chExt cx="2160000" cy="540000"/>
              </a:xfrm>
            </p:grpSpPr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97BB2E2-5B8C-270D-A4C7-05F2B5EF43AD}"/>
                    </a:ext>
                  </a:extLst>
                </p:cNvPr>
                <p:cNvSpPr/>
                <p:nvPr/>
              </p:nvSpPr>
              <p:spPr>
                <a:xfrm>
                  <a:off x="1432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7CDD552-9CC4-30CF-9D1D-2E85BB102798}"/>
                    </a:ext>
                  </a:extLst>
                </p:cNvPr>
                <p:cNvSpPr/>
                <p:nvPr/>
              </p:nvSpPr>
              <p:spPr>
                <a:xfrm>
                  <a:off x="1378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F736B73F-E112-0455-03CD-FECC0CDABC02}"/>
                    </a:ext>
                  </a:extLst>
                </p:cNvPr>
                <p:cNvSpPr/>
                <p:nvPr/>
              </p:nvSpPr>
              <p:spPr>
                <a:xfrm>
                  <a:off x="1324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FE262BB-A8FB-454D-3872-C98811F0429F}"/>
                    </a:ext>
                  </a:extLst>
                </p:cNvPr>
                <p:cNvSpPr/>
                <p:nvPr/>
              </p:nvSpPr>
              <p:spPr>
                <a:xfrm>
                  <a:off x="12702363" y="997133"/>
                  <a:ext cx="540000" cy="54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DE6D8465-4B89-0944-666F-8D80F86F76A0}"/>
                  </a:ext>
                </a:extLst>
              </p:cNvPr>
              <p:cNvGrpSpPr/>
              <p:nvPr/>
            </p:nvGrpSpPr>
            <p:grpSpPr>
              <a:xfrm>
                <a:off x="12702363" y="1535922"/>
                <a:ext cx="2160000" cy="540000"/>
                <a:chOff x="12702363" y="997133"/>
                <a:chExt cx="2160000" cy="540000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8EA34A60-21BB-8A46-3C5C-34BF590159D5}"/>
                    </a:ext>
                  </a:extLst>
                </p:cNvPr>
                <p:cNvSpPr/>
                <p:nvPr/>
              </p:nvSpPr>
              <p:spPr>
                <a:xfrm>
                  <a:off x="1432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D364BCA5-C865-2CF7-96C3-F6B570E92905}"/>
                    </a:ext>
                  </a:extLst>
                </p:cNvPr>
                <p:cNvSpPr/>
                <p:nvPr/>
              </p:nvSpPr>
              <p:spPr>
                <a:xfrm>
                  <a:off x="1378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F9712623-3332-6D79-EE3E-76388F56D828}"/>
                    </a:ext>
                  </a:extLst>
                </p:cNvPr>
                <p:cNvSpPr/>
                <p:nvPr/>
              </p:nvSpPr>
              <p:spPr>
                <a:xfrm>
                  <a:off x="13242363" y="997133"/>
                  <a:ext cx="540000" cy="54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043AD7A3-89D7-BB7B-5BC9-D79A3025E5C8}"/>
                    </a:ext>
                  </a:extLst>
                </p:cNvPr>
                <p:cNvSpPr/>
                <p:nvPr/>
              </p:nvSpPr>
              <p:spPr>
                <a:xfrm>
                  <a:off x="1270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259916B2-1AAB-501A-7CC1-FFA816C231AC}"/>
                  </a:ext>
                </a:extLst>
              </p:cNvPr>
              <p:cNvGrpSpPr/>
              <p:nvPr/>
            </p:nvGrpSpPr>
            <p:grpSpPr>
              <a:xfrm>
                <a:off x="12702363" y="2075922"/>
                <a:ext cx="2160000" cy="540000"/>
                <a:chOff x="12702363" y="997133"/>
                <a:chExt cx="2160000" cy="540000"/>
              </a:xfrm>
            </p:grpSpPr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4A37F886-E3FC-A332-8F58-59C0F7599182}"/>
                    </a:ext>
                  </a:extLst>
                </p:cNvPr>
                <p:cNvSpPr/>
                <p:nvPr/>
              </p:nvSpPr>
              <p:spPr>
                <a:xfrm>
                  <a:off x="1432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CF062639-E29A-5412-B531-200D6305D897}"/>
                    </a:ext>
                  </a:extLst>
                </p:cNvPr>
                <p:cNvSpPr/>
                <p:nvPr/>
              </p:nvSpPr>
              <p:spPr>
                <a:xfrm>
                  <a:off x="13782363" y="997133"/>
                  <a:ext cx="540000" cy="54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1B914ACE-856B-B989-8BDF-11F28AED424F}"/>
                    </a:ext>
                  </a:extLst>
                </p:cNvPr>
                <p:cNvSpPr/>
                <p:nvPr/>
              </p:nvSpPr>
              <p:spPr>
                <a:xfrm>
                  <a:off x="1324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F2129AE-D011-96C1-5EF9-702FB35150E0}"/>
                    </a:ext>
                  </a:extLst>
                </p:cNvPr>
                <p:cNvSpPr/>
                <p:nvPr/>
              </p:nvSpPr>
              <p:spPr>
                <a:xfrm>
                  <a:off x="1270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DE10BEF2-91D4-52CF-F5FF-411D37EFC818}"/>
                  </a:ext>
                </a:extLst>
              </p:cNvPr>
              <p:cNvGrpSpPr/>
              <p:nvPr/>
            </p:nvGrpSpPr>
            <p:grpSpPr>
              <a:xfrm>
                <a:off x="12702363" y="2614673"/>
                <a:ext cx="2160000" cy="540000"/>
                <a:chOff x="12702363" y="997133"/>
                <a:chExt cx="2160000" cy="540000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29CF912B-0ABF-199E-0DD1-DFA1814D521D}"/>
                    </a:ext>
                  </a:extLst>
                </p:cNvPr>
                <p:cNvSpPr/>
                <p:nvPr/>
              </p:nvSpPr>
              <p:spPr>
                <a:xfrm>
                  <a:off x="14322363" y="997133"/>
                  <a:ext cx="540000" cy="54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FD181232-1A00-1DCB-CBAC-EDE51EB98A8A}"/>
                    </a:ext>
                  </a:extLst>
                </p:cNvPr>
                <p:cNvSpPr/>
                <p:nvPr/>
              </p:nvSpPr>
              <p:spPr>
                <a:xfrm>
                  <a:off x="1378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6BEE9D3B-8E03-4A99-112D-46959F5CFD7C}"/>
                    </a:ext>
                  </a:extLst>
                </p:cNvPr>
                <p:cNvSpPr/>
                <p:nvPr/>
              </p:nvSpPr>
              <p:spPr>
                <a:xfrm>
                  <a:off x="1324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C1A4E6D3-4846-1577-3B2D-B7C4ABF0C6B0}"/>
                    </a:ext>
                  </a:extLst>
                </p:cNvPr>
                <p:cNvSpPr/>
                <p:nvPr/>
              </p:nvSpPr>
              <p:spPr>
                <a:xfrm>
                  <a:off x="1270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227DF97-63C4-D891-150B-E900DD2D893E}"/>
                </a:ext>
              </a:extLst>
            </p:cNvPr>
            <p:cNvGrpSpPr/>
            <p:nvPr/>
          </p:nvGrpSpPr>
          <p:grpSpPr>
            <a:xfrm>
              <a:off x="8724254" y="-506399"/>
              <a:ext cx="2160000" cy="2157540"/>
              <a:chOff x="12702363" y="997133"/>
              <a:chExt cx="2160000" cy="215754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83F0A66B-B9CB-95B7-F54A-47E0B0D3A367}"/>
                  </a:ext>
                </a:extLst>
              </p:cNvPr>
              <p:cNvGrpSpPr/>
              <p:nvPr/>
            </p:nvGrpSpPr>
            <p:grpSpPr>
              <a:xfrm>
                <a:off x="12702363" y="997133"/>
                <a:ext cx="2160000" cy="540000"/>
                <a:chOff x="12702363" y="997133"/>
                <a:chExt cx="2160000" cy="540000"/>
              </a:xfrm>
            </p:grpSpPr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12293C41-2641-A7D7-0E52-57FFC87A2958}"/>
                    </a:ext>
                  </a:extLst>
                </p:cNvPr>
                <p:cNvSpPr/>
                <p:nvPr/>
              </p:nvSpPr>
              <p:spPr>
                <a:xfrm>
                  <a:off x="1432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91E78A87-1250-D561-4661-F7CA242CD6A6}"/>
                    </a:ext>
                  </a:extLst>
                </p:cNvPr>
                <p:cNvSpPr/>
                <p:nvPr/>
              </p:nvSpPr>
              <p:spPr>
                <a:xfrm>
                  <a:off x="1378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A0CE179D-7E32-7FB3-0531-4A1F6B0E74E2}"/>
                    </a:ext>
                  </a:extLst>
                </p:cNvPr>
                <p:cNvSpPr/>
                <p:nvPr/>
              </p:nvSpPr>
              <p:spPr>
                <a:xfrm>
                  <a:off x="1324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680F966E-5340-213E-6A16-B6D41A0B7B4B}"/>
                    </a:ext>
                  </a:extLst>
                </p:cNvPr>
                <p:cNvSpPr/>
                <p:nvPr/>
              </p:nvSpPr>
              <p:spPr>
                <a:xfrm>
                  <a:off x="12702363" y="997133"/>
                  <a:ext cx="540000" cy="540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4C7F85DD-63B5-1FD3-6EB2-5F94BFD2C427}"/>
                  </a:ext>
                </a:extLst>
              </p:cNvPr>
              <p:cNvGrpSpPr/>
              <p:nvPr/>
            </p:nvGrpSpPr>
            <p:grpSpPr>
              <a:xfrm>
                <a:off x="12702363" y="1535922"/>
                <a:ext cx="2160000" cy="540000"/>
                <a:chOff x="12702363" y="997133"/>
                <a:chExt cx="2160000" cy="540000"/>
              </a:xfrm>
            </p:grpSpPr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8BF1219D-D4EE-78B7-C27B-C14C8831E4EB}"/>
                    </a:ext>
                  </a:extLst>
                </p:cNvPr>
                <p:cNvSpPr/>
                <p:nvPr/>
              </p:nvSpPr>
              <p:spPr>
                <a:xfrm>
                  <a:off x="1432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6A2ED80C-44D4-4133-1E8A-FECA212FFA46}"/>
                    </a:ext>
                  </a:extLst>
                </p:cNvPr>
                <p:cNvSpPr/>
                <p:nvPr/>
              </p:nvSpPr>
              <p:spPr>
                <a:xfrm>
                  <a:off x="1378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F571DDE5-7706-C6DE-FBB9-079D374DB521}"/>
                    </a:ext>
                  </a:extLst>
                </p:cNvPr>
                <p:cNvSpPr/>
                <p:nvPr/>
              </p:nvSpPr>
              <p:spPr>
                <a:xfrm>
                  <a:off x="13242363" y="997133"/>
                  <a:ext cx="540000" cy="540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40881C9A-0FA4-4667-9316-95F6E7742374}"/>
                    </a:ext>
                  </a:extLst>
                </p:cNvPr>
                <p:cNvSpPr/>
                <p:nvPr/>
              </p:nvSpPr>
              <p:spPr>
                <a:xfrm>
                  <a:off x="1270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A666CED5-3F9B-8E26-A88F-08BB15C9D1AD}"/>
                  </a:ext>
                </a:extLst>
              </p:cNvPr>
              <p:cNvGrpSpPr/>
              <p:nvPr/>
            </p:nvGrpSpPr>
            <p:grpSpPr>
              <a:xfrm>
                <a:off x="12702363" y="2075922"/>
                <a:ext cx="2160000" cy="540000"/>
                <a:chOff x="12702363" y="997133"/>
                <a:chExt cx="2160000" cy="540000"/>
              </a:xfrm>
            </p:grpSpPr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1B268FDB-AA76-75AF-70DE-F6E1CD01A92D}"/>
                    </a:ext>
                  </a:extLst>
                </p:cNvPr>
                <p:cNvSpPr/>
                <p:nvPr/>
              </p:nvSpPr>
              <p:spPr>
                <a:xfrm>
                  <a:off x="1432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3CD2BB7-40B5-7A6D-8B84-5CBA906C48BB}"/>
                    </a:ext>
                  </a:extLst>
                </p:cNvPr>
                <p:cNvSpPr/>
                <p:nvPr/>
              </p:nvSpPr>
              <p:spPr>
                <a:xfrm>
                  <a:off x="13782363" y="997133"/>
                  <a:ext cx="540000" cy="540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03A70B3-F9C4-DFCE-017A-2596C4FD7978}"/>
                    </a:ext>
                  </a:extLst>
                </p:cNvPr>
                <p:cNvSpPr/>
                <p:nvPr/>
              </p:nvSpPr>
              <p:spPr>
                <a:xfrm>
                  <a:off x="1324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1CEE2B9E-A526-9188-49E7-4A3824EDE05B}"/>
                    </a:ext>
                  </a:extLst>
                </p:cNvPr>
                <p:cNvSpPr/>
                <p:nvPr/>
              </p:nvSpPr>
              <p:spPr>
                <a:xfrm>
                  <a:off x="1270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2F2674D2-6A49-6F97-23EF-598489BC55F5}"/>
                  </a:ext>
                </a:extLst>
              </p:cNvPr>
              <p:cNvGrpSpPr/>
              <p:nvPr/>
            </p:nvGrpSpPr>
            <p:grpSpPr>
              <a:xfrm>
                <a:off x="12702363" y="2614673"/>
                <a:ext cx="2160000" cy="540000"/>
                <a:chOff x="12702363" y="997133"/>
                <a:chExt cx="2160000" cy="540000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25100E58-8126-7A0D-D08F-28B68C3002B1}"/>
                    </a:ext>
                  </a:extLst>
                </p:cNvPr>
                <p:cNvSpPr/>
                <p:nvPr/>
              </p:nvSpPr>
              <p:spPr>
                <a:xfrm>
                  <a:off x="14322363" y="997133"/>
                  <a:ext cx="540000" cy="540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C33713DA-D1E6-9D43-6879-4B037A7B5E1B}"/>
                    </a:ext>
                  </a:extLst>
                </p:cNvPr>
                <p:cNvSpPr/>
                <p:nvPr/>
              </p:nvSpPr>
              <p:spPr>
                <a:xfrm>
                  <a:off x="1378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C8885C2B-2417-A15A-5DB4-8B3B7E39EFBD}"/>
                    </a:ext>
                  </a:extLst>
                </p:cNvPr>
                <p:cNvSpPr/>
                <p:nvPr/>
              </p:nvSpPr>
              <p:spPr>
                <a:xfrm>
                  <a:off x="1324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4774B68E-0B7B-747E-98AA-DC28437E8CE9}"/>
                    </a:ext>
                  </a:extLst>
                </p:cNvPr>
                <p:cNvSpPr/>
                <p:nvPr/>
              </p:nvSpPr>
              <p:spPr>
                <a:xfrm>
                  <a:off x="12702363" y="997133"/>
                  <a:ext cx="540000" cy="54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27" name="右大括号 26">
              <a:extLst>
                <a:ext uri="{FF2B5EF4-FFF2-40B4-BE49-F238E27FC236}">
                  <a16:creationId xmlns:a16="http://schemas.microsoft.com/office/drawing/2014/main" id="{46157089-26DA-151A-14AB-A4509EEF273E}"/>
                </a:ext>
              </a:extLst>
            </p:cNvPr>
            <p:cNvSpPr/>
            <p:nvPr/>
          </p:nvSpPr>
          <p:spPr>
            <a:xfrm>
              <a:off x="6979272" y="-4589525"/>
              <a:ext cx="1209367" cy="3403429"/>
            </a:xfrm>
            <a:prstGeom prst="rightBrace">
              <a:avLst>
                <a:gd name="adj1" fmla="val 66870"/>
                <a:gd name="adj2" fmla="val 50867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右大括号 27">
              <a:extLst>
                <a:ext uri="{FF2B5EF4-FFF2-40B4-BE49-F238E27FC236}">
                  <a16:creationId xmlns:a16="http://schemas.microsoft.com/office/drawing/2014/main" id="{2F25E19C-260A-D9D1-052B-D9658E8C478D}"/>
                </a:ext>
              </a:extLst>
            </p:cNvPr>
            <p:cNvSpPr/>
            <p:nvPr/>
          </p:nvSpPr>
          <p:spPr>
            <a:xfrm>
              <a:off x="7022878" y="-1129343"/>
              <a:ext cx="1209367" cy="3403429"/>
            </a:xfrm>
            <a:prstGeom prst="rightBrace">
              <a:avLst>
                <a:gd name="adj1" fmla="val 66870"/>
                <a:gd name="adj2" fmla="val 50867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9" name="直线箭头连接符 3130">
              <a:extLst>
                <a:ext uri="{FF2B5EF4-FFF2-40B4-BE49-F238E27FC236}">
                  <a16:creationId xmlns:a16="http://schemas.microsoft.com/office/drawing/2014/main" id="{7AB2B13A-5704-6A5E-8A8F-E0BDECB8DF32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476" y="-2845967"/>
              <a:ext cx="1160229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137">
              <a:extLst>
                <a:ext uri="{FF2B5EF4-FFF2-40B4-BE49-F238E27FC236}">
                  <a16:creationId xmlns:a16="http://schemas.microsoft.com/office/drawing/2014/main" id="{F4E167D3-44F1-E271-38E1-FF3D7736A51F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476" y="562878"/>
              <a:ext cx="1160229" cy="0"/>
            </a:xfrm>
            <a:prstGeom prst="straightConnector1">
              <a:avLst/>
            </a:prstGeom>
            <a:ln w="508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CC30EEE-8669-DA19-BA14-FEB6030E82C2}"/>
                </a:ext>
              </a:extLst>
            </p:cNvPr>
            <p:cNvGrpSpPr/>
            <p:nvPr/>
          </p:nvGrpSpPr>
          <p:grpSpPr>
            <a:xfrm>
              <a:off x="-8070056" y="5164972"/>
              <a:ext cx="13966303" cy="612681"/>
              <a:chOff x="-4180930" y="9731601"/>
              <a:chExt cx="13966303" cy="612681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10F5827-8D96-C2BA-04CA-EA89E594CEC0}"/>
                  </a:ext>
                </a:extLst>
              </p:cNvPr>
              <p:cNvSpPr/>
              <p:nvPr/>
            </p:nvSpPr>
            <p:spPr>
              <a:xfrm>
                <a:off x="-4180930" y="9776376"/>
                <a:ext cx="540000" cy="54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3B3429E-123F-58EA-A192-29BD6CFF579C}"/>
                  </a:ext>
                </a:extLst>
              </p:cNvPr>
              <p:cNvSpPr txBox="1"/>
              <p:nvPr/>
            </p:nvSpPr>
            <p:spPr>
              <a:xfrm>
                <a:off x="-3433919" y="9731601"/>
                <a:ext cx="43352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200" dirty="0"/>
                  <a:t>Query-Video</a:t>
                </a:r>
                <a:r>
                  <a:rPr kumimoji="1" lang="zh-CN" altLang="en-US" sz="3200" dirty="0"/>
                  <a:t>正样本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D21A434-6334-F111-C550-1D91473E7137}"/>
                  </a:ext>
                </a:extLst>
              </p:cNvPr>
              <p:cNvSpPr/>
              <p:nvPr/>
            </p:nvSpPr>
            <p:spPr>
              <a:xfrm>
                <a:off x="631300" y="9776376"/>
                <a:ext cx="540000" cy="54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B460B06-C947-3108-CC18-3C7A8D6B873D}"/>
                  </a:ext>
                </a:extLst>
              </p:cNvPr>
              <p:cNvSpPr txBox="1"/>
              <p:nvPr/>
            </p:nvSpPr>
            <p:spPr>
              <a:xfrm>
                <a:off x="1320598" y="9731601"/>
                <a:ext cx="43352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200" dirty="0"/>
                  <a:t>Title-Video</a:t>
                </a:r>
                <a:r>
                  <a:rPr kumimoji="1" lang="zh-CN" altLang="en-US" sz="3200" dirty="0"/>
                  <a:t>正样本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A219B78-86F1-20DB-3137-C0B233CB5C48}"/>
                  </a:ext>
                </a:extLst>
              </p:cNvPr>
              <p:cNvSpPr/>
              <p:nvPr/>
            </p:nvSpPr>
            <p:spPr>
              <a:xfrm>
                <a:off x="4837977" y="9776376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A038D9B-215B-6B0D-6014-871422C1A326}"/>
                  </a:ext>
                </a:extLst>
              </p:cNvPr>
              <p:cNvSpPr txBox="1"/>
              <p:nvPr/>
            </p:nvSpPr>
            <p:spPr>
              <a:xfrm>
                <a:off x="5450154" y="9759507"/>
                <a:ext cx="43352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200" dirty="0"/>
                  <a:t>In-batch</a:t>
                </a:r>
                <a:r>
                  <a:rPr kumimoji="1" lang="zh-CN" altLang="en-US" sz="3200" dirty="0"/>
                  <a:t>负样本</a:t>
                </a:r>
              </a:p>
            </p:txBody>
          </p:sp>
        </p:grpSp>
        <p:sp>
          <p:nvSpPr>
            <p:cNvPr id="38" name="左中括号 37">
              <a:extLst>
                <a:ext uri="{FF2B5EF4-FFF2-40B4-BE49-F238E27FC236}">
                  <a16:creationId xmlns:a16="http://schemas.microsoft.com/office/drawing/2014/main" id="{0027C345-38E2-2A22-4540-B1FB8F2D08C3}"/>
                </a:ext>
              </a:extLst>
            </p:cNvPr>
            <p:cNvSpPr/>
            <p:nvPr/>
          </p:nvSpPr>
          <p:spPr>
            <a:xfrm>
              <a:off x="-7212121" y="-4625698"/>
              <a:ext cx="944055" cy="6972655"/>
            </a:xfrm>
            <a:prstGeom prst="leftBracket">
              <a:avLst>
                <a:gd name="adj" fmla="val 86299"/>
              </a:avLst>
            </a:prstGeom>
            <a:ln w="254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973FFE5-325B-A548-A9D3-5D3F38BC2179}"/>
                </a:ext>
              </a:extLst>
            </p:cNvPr>
            <p:cNvSpPr txBox="1"/>
            <p:nvPr/>
          </p:nvSpPr>
          <p:spPr>
            <a:xfrm>
              <a:off x="-10001722" y="-2069996"/>
              <a:ext cx="290141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dirty="0"/>
                <a:t>Query</a:t>
              </a:r>
              <a:r>
                <a:rPr kumimoji="1" lang="zh-CN" altLang="en-US" sz="4000" dirty="0"/>
                <a:t>塔和</a:t>
              </a:r>
              <a:r>
                <a:rPr kumimoji="1" lang="en-US" altLang="zh-CN" sz="4000" dirty="0"/>
                <a:t>Title</a:t>
              </a:r>
              <a:r>
                <a:rPr kumimoji="1" lang="zh-CN" altLang="en-US" sz="4000" dirty="0"/>
                <a:t>塔共用一套编码器</a:t>
              </a:r>
            </a:p>
          </p:txBody>
        </p:sp>
        <p:graphicFrame>
          <p:nvGraphicFramePr>
            <p:cNvPr id="95" name="对象 94">
              <a:extLst>
                <a:ext uri="{FF2B5EF4-FFF2-40B4-BE49-F238E27FC236}">
                  <a16:creationId xmlns:a16="http://schemas.microsoft.com/office/drawing/2014/main" id="{85BB3AB4-C325-8598-AB1A-ACB31F3B58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9815805"/>
                </p:ext>
              </p:extLst>
            </p:nvPr>
          </p:nvGraphicFramePr>
          <p:xfrm>
            <a:off x="12559541" y="-3331205"/>
            <a:ext cx="4055228" cy="10361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5" imgW="938160" imgH="239400" progId="Equation.AxMath">
                    <p:embed/>
                  </p:oleObj>
                </mc:Choice>
                <mc:Fallback>
                  <p:oleObj name="AxMath" r:id="rId5" imgW="938160" imgH="239400" progId="Equation.AxMath">
                    <p:embed/>
                    <p:pic>
                      <p:nvPicPr>
                        <p:cNvPr id="95" name="对象 94">
                          <a:extLst>
                            <a:ext uri="{FF2B5EF4-FFF2-40B4-BE49-F238E27FC236}">
                              <a16:creationId xmlns:a16="http://schemas.microsoft.com/office/drawing/2014/main" id="{85BB3AB4-C325-8598-AB1A-ACB31F3B582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559541" y="-3331205"/>
                          <a:ext cx="4055228" cy="10361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对象 95">
              <a:extLst>
                <a:ext uri="{FF2B5EF4-FFF2-40B4-BE49-F238E27FC236}">
                  <a16:creationId xmlns:a16="http://schemas.microsoft.com/office/drawing/2014/main" id="{01378069-FA4F-C670-C2A8-96C9F032C1C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6739983"/>
                </p:ext>
              </p:extLst>
            </p:nvPr>
          </p:nvGraphicFramePr>
          <p:xfrm>
            <a:off x="12559541" y="54052"/>
            <a:ext cx="4049713" cy="1036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937080" imgH="239400" progId="Equation.AxMath">
                    <p:embed/>
                  </p:oleObj>
                </mc:Choice>
                <mc:Fallback>
                  <p:oleObj name="AxMath" r:id="rId7" imgW="937080" imgH="239400" progId="Equation.AxMath">
                    <p:embed/>
                    <p:pic>
                      <p:nvPicPr>
                        <p:cNvPr id="96" name="对象 95">
                          <a:extLst>
                            <a:ext uri="{FF2B5EF4-FFF2-40B4-BE49-F238E27FC236}">
                              <a16:creationId xmlns:a16="http://schemas.microsoft.com/office/drawing/2014/main" id="{01378069-FA4F-C670-C2A8-96C9F032C1C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559541" y="54052"/>
                          <a:ext cx="4049713" cy="10366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" name="对象 96">
              <a:extLst>
                <a:ext uri="{FF2B5EF4-FFF2-40B4-BE49-F238E27FC236}">
                  <a16:creationId xmlns:a16="http://schemas.microsoft.com/office/drawing/2014/main" id="{FB71032F-2E89-200B-39A7-AB990C9EDD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2452684"/>
                </p:ext>
              </p:extLst>
            </p:nvPr>
          </p:nvGraphicFramePr>
          <p:xfrm>
            <a:off x="5239273" y="4628726"/>
            <a:ext cx="11972406" cy="2340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9" imgW="3445200" imgH="673200" progId="Equation.AxMath">
                    <p:embed/>
                  </p:oleObj>
                </mc:Choice>
                <mc:Fallback>
                  <p:oleObj name="AxMath" r:id="rId9" imgW="3445200" imgH="673200" progId="Equation.AxMath">
                    <p:embed/>
                    <p:pic>
                      <p:nvPicPr>
                        <p:cNvPr id="97" name="对象 96">
                          <a:extLst>
                            <a:ext uri="{FF2B5EF4-FFF2-40B4-BE49-F238E27FC236}">
                              <a16:creationId xmlns:a16="http://schemas.microsoft.com/office/drawing/2014/main" id="{FB71032F-2E89-200B-39A7-AB990C9EDD7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39273" y="4628726"/>
                          <a:ext cx="11972406" cy="23403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对象 99">
              <a:extLst>
                <a:ext uri="{FF2B5EF4-FFF2-40B4-BE49-F238E27FC236}">
                  <a16:creationId xmlns:a16="http://schemas.microsoft.com/office/drawing/2014/main" id="{CB7EB48E-D14E-C5FD-5C0A-462B4B1BC8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8653424"/>
                </p:ext>
              </p:extLst>
            </p:nvPr>
          </p:nvGraphicFramePr>
          <p:xfrm>
            <a:off x="5848223" y="-3714812"/>
            <a:ext cx="960438" cy="989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1" imgW="222480" imgH="228240" progId="Equation.AxMath">
                    <p:embed/>
                  </p:oleObj>
                </mc:Choice>
                <mc:Fallback>
                  <p:oleObj name="AxMath" r:id="rId11" imgW="222480" imgH="228240" progId="Equation.AxMath">
                    <p:embed/>
                    <p:pic>
                      <p:nvPicPr>
                        <p:cNvPr id="100" name="对象 99">
                          <a:extLst>
                            <a:ext uri="{FF2B5EF4-FFF2-40B4-BE49-F238E27FC236}">
                              <a16:creationId xmlns:a16="http://schemas.microsoft.com/office/drawing/2014/main" id="{CB7EB48E-D14E-C5FD-5C0A-462B4B1BC84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848223" y="-3714812"/>
                          <a:ext cx="960438" cy="989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" name="对象 100">
              <a:extLst>
                <a:ext uri="{FF2B5EF4-FFF2-40B4-BE49-F238E27FC236}">
                  <a16:creationId xmlns:a16="http://schemas.microsoft.com/office/drawing/2014/main" id="{C0C1D765-706A-EB2B-D90C-C04496F86D7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9194034"/>
                </p:ext>
              </p:extLst>
            </p:nvPr>
          </p:nvGraphicFramePr>
          <p:xfrm>
            <a:off x="5884863" y="-176213"/>
            <a:ext cx="966787" cy="989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3" imgW="224280" imgH="228240" progId="Equation.AxMath">
                    <p:embed/>
                  </p:oleObj>
                </mc:Choice>
                <mc:Fallback>
                  <p:oleObj name="AxMath" r:id="rId13" imgW="224280" imgH="228240" progId="Equation.AxMath">
                    <p:embed/>
                    <p:pic>
                      <p:nvPicPr>
                        <p:cNvPr id="101" name="对象 100">
                          <a:extLst>
                            <a:ext uri="{FF2B5EF4-FFF2-40B4-BE49-F238E27FC236}">
                              <a16:creationId xmlns:a16="http://schemas.microsoft.com/office/drawing/2014/main" id="{C0C1D765-706A-EB2B-D90C-C04496F86D7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884863" y="-176213"/>
                          <a:ext cx="966787" cy="989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对象 101">
              <a:extLst>
                <a:ext uri="{FF2B5EF4-FFF2-40B4-BE49-F238E27FC236}">
                  <a16:creationId xmlns:a16="http://schemas.microsoft.com/office/drawing/2014/main" id="{43408786-D62E-B17B-78D8-4296D01E15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2952319"/>
                </p:ext>
              </p:extLst>
            </p:nvPr>
          </p:nvGraphicFramePr>
          <p:xfrm>
            <a:off x="5852192" y="3194266"/>
            <a:ext cx="952500" cy="989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5" imgW="221040" imgH="228240" progId="Equation.AxMath">
                    <p:embed/>
                  </p:oleObj>
                </mc:Choice>
                <mc:Fallback>
                  <p:oleObj name="AxMath" r:id="rId15" imgW="221040" imgH="228240" progId="Equation.AxMath">
                    <p:embed/>
                    <p:pic>
                      <p:nvPicPr>
                        <p:cNvPr id="102" name="对象 101">
                          <a:extLst>
                            <a:ext uri="{FF2B5EF4-FFF2-40B4-BE49-F238E27FC236}">
                              <a16:creationId xmlns:a16="http://schemas.microsoft.com/office/drawing/2014/main" id="{43408786-D62E-B17B-78D8-4296D01E151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852192" y="3194266"/>
                          <a:ext cx="952500" cy="989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" name="对象 102">
              <a:extLst>
                <a:ext uri="{FF2B5EF4-FFF2-40B4-BE49-F238E27FC236}">
                  <a16:creationId xmlns:a16="http://schemas.microsoft.com/office/drawing/2014/main" id="{0EF05EFB-73B5-CCC1-924F-672D788F5A4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6215420"/>
                </p:ext>
              </p:extLst>
            </p:nvPr>
          </p:nvGraphicFramePr>
          <p:xfrm>
            <a:off x="1512530" y="-3732441"/>
            <a:ext cx="1441450" cy="1022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7" imgW="333000" imgH="236160" progId="Equation.AxMath">
                    <p:embed/>
                  </p:oleObj>
                </mc:Choice>
                <mc:Fallback>
                  <p:oleObj name="AxMath" r:id="rId17" imgW="333000" imgH="236160" progId="Equation.AxMath">
                    <p:embed/>
                    <p:pic>
                      <p:nvPicPr>
                        <p:cNvPr id="103" name="对象 102">
                          <a:extLst>
                            <a:ext uri="{FF2B5EF4-FFF2-40B4-BE49-F238E27FC236}">
                              <a16:creationId xmlns:a16="http://schemas.microsoft.com/office/drawing/2014/main" id="{0EF05EFB-73B5-CCC1-924F-672D788F5A4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512530" y="-3732441"/>
                          <a:ext cx="1441450" cy="1022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" name="对象 103">
              <a:extLst>
                <a:ext uri="{FF2B5EF4-FFF2-40B4-BE49-F238E27FC236}">
                  <a16:creationId xmlns:a16="http://schemas.microsoft.com/office/drawing/2014/main" id="{61AB32B4-A413-FCDB-7534-00C043E3CEB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9747797"/>
                </p:ext>
              </p:extLst>
            </p:nvPr>
          </p:nvGraphicFramePr>
          <p:xfrm>
            <a:off x="1516662" y="3377277"/>
            <a:ext cx="1441450" cy="1022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9" imgW="333000" imgH="236160" progId="Equation.AxMath">
                    <p:embed/>
                  </p:oleObj>
                </mc:Choice>
                <mc:Fallback>
                  <p:oleObj name="AxMath" r:id="rId19" imgW="333000" imgH="236160" progId="Equation.AxMath">
                    <p:embed/>
                    <p:pic>
                      <p:nvPicPr>
                        <p:cNvPr id="104" name="对象 103">
                          <a:extLst>
                            <a:ext uri="{FF2B5EF4-FFF2-40B4-BE49-F238E27FC236}">
                              <a16:creationId xmlns:a16="http://schemas.microsoft.com/office/drawing/2014/main" id="{61AB32B4-A413-FCDB-7534-00C043E3CE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516662" y="3377277"/>
                          <a:ext cx="1441450" cy="1022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对象 104">
              <a:extLst>
                <a:ext uri="{FF2B5EF4-FFF2-40B4-BE49-F238E27FC236}">
                  <a16:creationId xmlns:a16="http://schemas.microsoft.com/office/drawing/2014/main" id="{51B0D72D-5A18-5D99-7A4E-ACAAE0DD043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5986364"/>
                </p:ext>
              </p:extLst>
            </p:nvPr>
          </p:nvGraphicFramePr>
          <p:xfrm>
            <a:off x="1512530" y="-192269"/>
            <a:ext cx="1571625" cy="1022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363240" imgH="236160" progId="Equation.AxMath">
                    <p:embed/>
                  </p:oleObj>
                </mc:Choice>
                <mc:Fallback>
                  <p:oleObj name="AxMath" r:id="rId21" imgW="363240" imgH="236160" progId="Equation.AxMath">
                    <p:embed/>
                    <p:pic>
                      <p:nvPicPr>
                        <p:cNvPr id="105" name="对象 104">
                          <a:extLst>
                            <a:ext uri="{FF2B5EF4-FFF2-40B4-BE49-F238E27FC236}">
                              <a16:creationId xmlns:a16="http://schemas.microsoft.com/office/drawing/2014/main" id="{51B0D72D-5A18-5D99-7A4E-ACAAE0DD043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512530" y="-192269"/>
                          <a:ext cx="1571625" cy="1022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8165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23E74188-FFAD-A60A-0B8B-3CA6C62EBF28}"/>
              </a:ext>
            </a:extLst>
          </p:cNvPr>
          <p:cNvGrpSpPr/>
          <p:nvPr/>
        </p:nvGrpSpPr>
        <p:grpSpPr>
          <a:xfrm>
            <a:off x="1952872" y="2396750"/>
            <a:ext cx="9857646" cy="2382226"/>
            <a:chOff x="1952872" y="2396750"/>
            <a:chExt cx="9857646" cy="238222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9D72F4E-3329-012D-6D93-A9087BCED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273" y="2396750"/>
              <a:ext cx="2906053" cy="163065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D2238D1-59CC-6A8E-67C5-DBAD3EA5A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8815" y="2396750"/>
              <a:ext cx="2887671" cy="163065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33F875-D82D-8422-F417-85B90EBFB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0289" y="2396750"/>
              <a:ext cx="2900229" cy="1630651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CCDBF4E-CC34-A372-CB01-64F3E65AE3EA}"/>
                </a:ext>
              </a:extLst>
            </p:cNvPr>
            <p:cNvSpPr txBox="1"/>
            <p:nvPr/>
          </p:nvSpPr>
          <p:spPr>
            <a:xfrm>
              <a:off x="3549667" y="4490951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牛肉</a:t>
              </a:r>
              <a:r>
                <a:rPr lang="zh-CN" altLang="en-US" sz="1200" dirty="0"/>
                <a:t>可以吃全熟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E0AEBFF-26DA-6331-AE36-B2602B2F4483}"/>
                </a:ext>
              </a:extLst>
            </p:cNvPr>
            <p:cNvSpPr txBox="1"/>
            <p:nvPr/>
          </p:nvSpPr>
          <p:spPr>
            <a:xfrm>
              <a:off x="6407504" y="4490950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</a:rPr>
                <a:t>人类</a:t>
              </a:r>
              <a:r>
                <a:rPr lang="zh-CN" altLang="en-US" sz="1200" dirty="0"/>
                <a:t>和</a:t>
              </a:r>
              <a:r>
                <a:rPr lang="zh-CN" altLang="en-US" sz="1200" dirty="0">
                  <a:solidFill>
                    <a:schemeClr val="accent1"/>
                  </a:solidFill>
                </a:rPr>
                <a:t>猪</a:t>
              </a:r>
              <a:r>
                <a:rPr lang="zh-CN" altLang="en-US" sz="1200" dirty="0"/>
                <a:t>都是旋毛虫的宿主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CDF00D-9840-FC5A-142F-90A4DE3356BD}"/>
                </a:ext>
              </a:extLst>
            </p:cNvPr>
            <p:cNvSpPr txBox="1"/>
            <p:nvPr/>
          </p:nvSpPr>
          <p:spPr>
            <a:xfrm>
              <a:off x="9344740" y="4490950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像三分熟的</a:t>
              </a:r>
              <a:r>
                <a:rPr lang="zh-CN" altLang="en-US" sz="1200" dirty="0">
                  <a:solidFill>
                    <a:srgbClr val="FFC000"/>
                  </a:solidFill>
                </a:rPr>
                <a:t>牛排</a:t>
              </a:r>
              <a:r>
                <a:rPr lang="zh-CN" altLang="en-US" sz="1200" dirty="0"/>
                <a:t>吃起来会更嫩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9E42838-4BD5-C308-0936-5E0159F52995}"/>
                </a:ext>
              </a:extLst>
            </p:cNvPr>
            <p:cNvSpPr/>
            <p:nvPr/>
          </p:nvSpPr>
          <p:spPr>
            <a:xfrm>
              <a:off x="3309060" y="3073400"/>
              <a:ext cx="1838036" cy="7112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042FE8F-16AE-D794-101A-74D1A0C8F3CF}"/>
                </a:ext>
              </a:extLst>
            </p:cNvPr>
            <p:cNvSpPr/>
            <p:nvPr/>
          </p:nvSpPr>
          <p:spPr>
            <a:xfrm>
              <a:off x="6352281" y="2881226"/>
              <a:ext cx="1020069" cy="903374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5099C69-2B40-D796-0585-80E2551579FC}"/>
                </a:ext>
              </a:extLst>
            </p:cNvPr>
            <p:cNvSpPr/>
            <p:nvPr/>
          </p:nvSpPr>
          <p:spPr>
            <a:xfrm>
              <a:off x="7268154" y="2550939"/>
              <a:ext cx="1020069" cy="1332951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A74D35-14EF-4B93-B50A-26AA38F22943}"/>
                </a:ext>
              </a:extLst>
            </p:cNvPr>
            <p:cNvSpPr/>
            <p:nvPr/>
          </p:nvSpPr>
          <p:spPr>
            <a:xfrm>
              <a:off x="9797030" y="2928533"/>
              <a:ext cx="1126746" cy="682308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2746649-796A-CBF2-DB6E-221D1BE75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609" y="3883890"/>
              <a:ext cx="253579" cy="61808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67BE8F0-A6DA-E5D9-8F04-D8D2E02BC00F}"/>
                </a:ext>
              </a:extLst>
            </p:cNvPr>
            <p:cNvCxnSpPr>
              <a:cxnSpLocks/>
            </p:cNvCxnSpPr>
            <p:nvPr/>
          </p:nvCxnSpPr>
          <p:spPr>
            <a:xfrm>
              <a:off x="7027585" y="3872863"/>
              <a:ext cx="0" cy="618087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8F9B4A1F-8301-5EE1-D1D8-FB517E0D5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0222" y="3947391"/>
              <a:ext cx="1127966" cy="4953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1FD89CEB-7CBA-7E96-128F-552F30F09F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10347" y="3693391"/>
              <a:ext cx="0" cy="74930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92ADFF7-F3C0-9E3C-FFD0-C53594CB9E49}"/>
                </a:ext>
              </a:extLst>
            </p:cNvPr>
            <p:cNvSpPr txBox="1"/>
            <p:nvPr/>
          </p:nvSpPr>
          <p:spPr>
            <a:xfrm>
              <a:off x="2074759" y="2560451"/>
              <a:ext cx="369332" cy="13234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dirty="0"/>
                <a:t>挑选的视频关键帧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8E3E35B-3852-FACA-EEEB-4CDC7F0ADCF4}"/>
                </a:ext>
              </a:extLst>
            </p:cNvPr>
            <p:cNvSpPr txBox="1"/>
            <p:nvPr/>
          </p:nvSpPr>
          <p:spPr>
            <a:xfrm>
              <a:off x="1952872" y="4501977"/>
              <a:ext cx="947695" cy="27699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1200" dirty="0"/>
                <a:t>对应的</a:t>
              </a:r>
              <a:r>
                <a:rPr lang="en-US" altLang="zh-CN" sz="1200" dirty="0"/>
                <a:t>OCR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624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C168EBC9-C6C5-F1C5-1012-3849524AB368}"/>
              </a:ext>
            </a:extLst>
          </p:cNvPr>
          <p:cNvGrpSpPr/>
          <p:nvPr/>
        </p:nvGrpSpPr>
        <p:grpSpPr>
          <a:xfrm>
            <a:off x="-1663699" y="171450"/>
            <a:ext cx="13879036" cy="6858000"/>
            <a:chOff x="-1663699" y="171450"/>
            <a:chExt cx="13879036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2CAC6D5-8F13-52C0-99B1-A1336953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8200" y="4020703"/>
              <a:ext cx="2278097" cy="128414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D075993-2852-B604-E80A-F1DCC37D3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4018" y="4019419"/>
              <a:ext cx="2278097" cy="127857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E9BA936-39CD-8D8A-EA70-A0E16E59C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6236" y="4026274"/>
              <a:ext cx="2272257" cy="127857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F957C63-9008-3022-0416-771F028B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2614" y="4018134"/>
              <a:ext cx="2272258" cy="127985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8C75795-EDE9-B940-606D-0312B5926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8992" y="4018134"/>
              <a:ext cx="2272257" cy="1282137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1811F71-6C1D-56F7-2AC3-1BF71A8D132D}"/>
                </a:ext>
              </a:extLst>
            </p:cNvPr>
            <p:cNvSpPr txBox="1"/>
            <p:nvPr/>
          </p:nvSpPr>
          <p:spPr>
            <a:xfrm>
              <a:off x="11182350" y="4720071"/>
              <a:ext cx="7585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……</a:t>
              </a:r>
              <a:endParaRPr lang="zh-CN" altLang="en-US" sz="32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C4DF863-6863-E9CF-6E3D-8E50B0C95501}"/>
                </a:ext>
              </a:extLst>
            </p:cNvPr>
            <p:cNvSpPr/>
            <p:nvPr/>
          </p:nvSpPr>
          <p:spPr>
            <a:xfrm>
              <a:off x="-1663699" y="3352800"/>
              <a:ext cx="13855700" cy="3676650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8FAE4BE-B617-A0F6-7181-D427552FC22A}"/>
                </a:ext>
              </a:extLst>
            </p:cNvPr>
            <p:cNvSpPr txBox="1"/>
            <p:nvPr/>
          </p:nvSpPr>
          <p:spPr>
            <a:xfrm>
              <a:off x="-1085850" y="351472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稀疏的抽帧方法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84D0E7D-E2D2-D8DF-1FBA-7904EDA7B6FC}"/>
                </a:ext>
              </a:extLst>
            </p:cNvPr>
            <p:cNvSpPr/>
            <p:nvPr/>
          </p:nvSpPr>
          <p:spPr>
            <a:xfrm>
              <a:off x="-1663699" y="171450"/>
              <a:ext cx="13855700" cy="3075996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E038737-6859-DBB3-D1D8-8421FFAB5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38200" y="1087171"/>
              <a:ext cx="1162084" cy="20574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1D8ADF3-499F-E251-357D-E244D54CC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340" y="1084360"/>
              <a:ext cx="1166227" cy="20574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D57300B-E325-E462-FF16-B548B62B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47023" y="1084360"/>
              <a:ext cx="1166227" cy="206021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D87DF2D-3E7C-1EB4-919D-70C47C66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43294" y="1084360"/>
              <a:ext cx="1166227" cy="20574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1D611A3-C06D-A720-9944-E99D5F634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20684" y="1084360"/>
              <a:ext cx="1164152" cy="20574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D4413FA-AA53-85BB-6FF4-FEA49265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24080" y="1084360"/>
              <a:ext cx="1168309" cy="20574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95D9A40-D82A-B751-5945-75E8D51E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28535" y="1084360"/>
              <a:ext cx="1171473" cy="20574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4BBCC76-648A-57DA-4B04-DCF6C3C8F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903784" y="1084360"/>
              <a:ext cx="1168309" cy="20574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A24EF063-F5D9-A0E4-5139-46174DD8C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75869" y="1084360"/>
              <a:ext cx="1178296" cy="2057400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8A88246-FC52-8073-A103-C29DB75007AD}"/>
                </a:ext>
              </a:extLst>
            </p:cNvPr>
            <p:cNvSpPr txBox="1"/>
            <p:nvPr/>
          </p:nvSpPr>
          <p:spPr>
            <a:xfrm>
              <a:off x="11456796" y="2317275"/>
              <a:ext cx="7585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……</a:t>
              </a:r>
              <a:endParaRPr lang="zh-CN" altLang="en-US" sz="32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B050BB8-7800-75C2-70D5-F5AE5BC1EF8B}"/>
                </a:ext>
              </a:extLst>
            </p:cNvPr>
            <p:cNvSpPr txBox="1"/>
            <p:nvPr/>
          </p:nvSpPr>
          <p:spPr>
            <a:xfrm>
              <a:off x="-1000235" y="29526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稠密的抽帧方法</a:t>
              </a:r>
            </a:p>
          </p:txBody>
        </p:sp>
        <p:sp>
          <p:nvSpPr>
            <p:cNvPr id="36" name="右大括号 35">
              <a:extLst>
                <a:ext uri="{FF2B5EF4-FFF2-40B4-BE49-F238E27FC236}">
                  <a16:creationId xmlns:a16="http://schemas.microsoft.com/office/drawing/2014/main" id="{61717079-57F7-8483-67EE-922D71FB113A}"/>
                </a:ext>
              </a:extLst>
            </p:cNvPr>
            <p:cNvSpPr/>
            <p:nvPr/>
          </p:nvSpPr>
          <p:spPr>
            <a:xfrm rot="16200000">
              <a:off x="5260964" y="-4797997"/>
              <a:ext cx="369333" cy="11091240"/>
            </a:xfrm>
            <a:prstGeom prst="rightBrace">
              <a:avLst>
                <a:gd name="adj1" fmla="val 71522"/>
                <a:gd name="adj2" fmla="val 4991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6AFDF09-BE71-503E-F4A6-11FDFF472905}"/>
                </a:ext>
              </a:extLst>
            </p:cNvPr>
            <p:cNvSpPr txBox="1"/>
            <p:nvPr/>
          </p:nvSpPr>
          <p:spPr>
            <a:xfrm>
              <a:off x="4347864" y="255179"/>
              <a:ext cx="2645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一个动作片段（</a:t>
              </a:r>
              <a:r>
                <a:rPr lang="en-US" altLang="zh-CN" sz="1400" dirty="0"/>
                <a:t>an action clip</a:t>
              </a:r>
              <a:r>
                <a:rPr lang="zh-CN" altLang="en-US" sz="1400" dirty="0"/>
                <a:t>）</a:t>
              </a: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4B273A18-C370-D368-F91D-A89F9F88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838201" y="5583022"/>
              <a:ext cx="2278097" cy="1287421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C3E75BA-5F00-8381-442A-3FEA8EA50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559858" y="5583020"/>
              <a:ext cx="2272257" cy="1279855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619BB5A-1B84-B445-2889-E1BCA2703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43312" y="5580709"/>
              <a:ext cx="2272257" cy="1277291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C488BB0C-E2AA-5620-E6D1-D8B36867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26766" y="5580709"/>
              <a:ext cx="2272257" cy="1282137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BB8B1CA7-AB69-43C9-0F61-EF279EF96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718985" y="5578144"/>
              <a:ext cx="2272257" cy="1277574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A861A59-6A62-63C9-2432-096207D98F69}"/>
                </a:ext>
              </a:extLst>
            </p:cNvPr>
            <p:cNvSpPr txBox="1"/>
            <p:nvPr/>
          </p:nvSpPr>
          <p:spPr>
            <a:xfrm>
              <a:off x="11182349" y="6101775"/>
              <a:ext cx="7585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……</a:t>
              </a:r>
              <a:endParaRPr lang="zh-CN" altLang="en-US" sz="32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1BA4086-88D1-3112-61B2-3BD57EA692EE}"/>
                </a:ext>
              </a:extLst>
            </p:cNvPr>
            <p:cNvSpPr txBox="1"/>
            <p:nvPr/>
          </p:nvSpPr>
          <p:spPr>
            <a:xfrm>
              <a:off x="-1641627" y="4482862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视频</a:t>
              </a:r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28A346E-C7B2-D415-BE41-6C7C3C6677F7}"/>
                </a:ext>
              </a:extLst>
            </p:cNvPr>
            <p:cNvSpPr txBox="1"/>
            <p:nvPr/>
          </p:nvSpPr>
          <p:spPr>
            <a:xfrm>
              <a:off x="-1622391" y="6043592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视频</a:t>
              </a:r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DAA3B15-1415-0E8C-F571-8AC3DE7954C1}"/>
                </a:ext>
              </a:extLst>
            </p:cNvPr>
            <p:cNvCxnSpPr/>
            <p:nvPr/>
          </p:nvCxnSpPr>
          <p:spPr>
            <a:xfrm>
              <a:off x="-1447800" y="5448300"/>
              <a:ext cx="1338869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E6E6C3F-E83A-2484-F04A-A791922216AB}"/>
                </a:ext>
              </a:extLst>
            </p:cNvPr>
            <p:cNvSpPr/>
            <p:nvPr/>
          </p:nvSpPr>
          <p:spPr>
            <a:xfrm>
              <a:off x="2505075" y="1657350"/>
              <a:ext cx="80963" cy="8096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A814495-C5EA-4EE6-1DBF-682EDF45E700}"/>
                </a:ext>
              </a:extLst>
            </p:cNvPr>
            <p:cNvSpPr/>
            <p:nvPr/>
          </p:nvSpPr>
          <p:spPr>
            <a:xfrm>
              <a:off x="3751152" y="1657349"/>
              <a:ext cx="80963" cy="8096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9EAE987-922B-61D0-D958-8DB602914853}"/>
                </a:ext>
              </a:extLst>
            </p:cNvPr>
            <p:cNvSpPr/>
            <p:nvPr/>
          </p:nvSpPr>
          <p:spPr>
            <a:xfrm>
              <a:off x="5256886" y="1638301"/>
              <a:ext cx="80963" cy="8096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933D05EE-FEFA-2BA7-E7CB-5BC6D2B29812}"/>
                </a:ext>
              </a:extLst>
            </p:cNvPr>
            <p:cNvSpPr/>
            <p:nvPr/>
          </p:nvSpPr>
          <p:spPr>
            <a:xfrm>
              <a:off x="6661094" y="1678782"/>
              <a:ext cx="80963" cy="8096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B71BA45-8010-27F9-E2DA-AF3FCCCB762C}"/>
                </a:ext>
              </a:extLst>
            </p:cNvPr>
            <p:cNvSpPr/>
            <p:nvPr/>
          </p:nvSpPr>
          <p:spPr>
            <a:xfrm>
              <a:off x="8310563" y="1409699"/>
              <a:ext cx="80963" cy="8096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D8341BE-56F3-1E65-F84A-29A2612159D9}"/>
                </a:ext>
              </a:extLst>
            </p:cNvPr>
            <p:cNvSpPr/>
            <p:nvPr/>
          </p:nvSpPr>
          <p:spPr>
            <a:xfrm>
              <a:off x="2660578" y="1738312"/>
              <a:ext cx="80963" cy="80963"/>
            </a:xfrm>
            <a:prstGeom prst="rect">
              <a:avLst/>
            </a:prstGeom>
            <a:noFill/>
            <a:ln w="635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2BA4CF2-59F8-1AC8-C347-FF534D68D543}"/>
                </a:ext>
              </a:extLst>
            </p:cNvPr>
            <p:cNvSpPr/>
            <p:nvPr/>
          </p:nvSpPr>
          <p:spPr>
            <a:xfrm>
              <a:off x="3670189" y="1843666"/>
              <a:ext cx="80963" cy="80963"/>
            </a:xfrm>
            <a:prstGeom prst="rect">
              <a:avLst/>
            </a:prstGeom>
            <a:noFill/>
            <a:ln w="635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BA8FE299-C1FB-9997-446B-A8EDAC02977B}"/>
                </a:ext>
              </a:extLst>
            </p:cNvPr>
            <p:cNvSpPr/>
            <p:nvPr/>
          </p:nvSpPr>
          <p:spPr>
            <a:xfrm>
              <a:off x="5280411" y="1765085"/>
              <a:ext cx="80963" cy="80963"/>
            </a:xfrm>
            <a:prstGeom prst="rect">
              <a:avLst/>
            </a:prstGeom>
            <a:noFill/>
            <a:ln w="635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B4A4923-A2C2-897D-312D-A0D6F188E77C}"/>
                </a:ext>
              </a:extLst>
            </p:cNvPr>
            <p:cNvSpPr/>
            <p:nvPr/>
          </p:nvSpPr>
          <p:spPr>
            <a:xfrm>
              <a:off x="6864870" y="1709448"/>
              <a:ext cx="80963" cy="80963"/>
            </a:xfrm>
            <a:prstGeom prst="rect">
              <a:avLst/>
            </a:prstGeom>
            <a:noFill/>
            <a:ln w="635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20280F-8535-8AA5-93EC-BC0D124575CF}"/>
                </a:ext>
              </a:extLst>
            </p:cNvPr>
            <p:cNvSpPr/>
            <p:nvPr/>
          </p:nvSpPr>
          <p:spPr>
            <a:xfrm>
              <a:off x="8229600" y="1600490"/>
              <a:ext cx="80963" cy="80963"/>
            </a:xfrm>
            <a:prstGeom prst="rect">
              <a:avLst/>
            </a:prstGeom>
            <a:noFill/>
            <a:ln w="635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1EEE0AC-5CDB-D658-7C47-797B047AB07C}"/>
                </a:ext>
              </a:extLst>
            </p:cNvPr>
            <p:cNvSpPr/>
            <p:nvPr/>
          </p:nvSpPr>
          <p:spPr>
            <a:xfrm>
              <a:off x="2192612" y="289858"/>
              <a:ext cx="705888" cy="84390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E9F6F59-95E5-1BD1-2A0A-FC7450263837}"/>
                </a:ext>
              </a:extLst>
            </p:cNvPr>
            <p:cNvSpPr/>
            <p:nvPr/>
          </p:nvSpPr>
          <p:spPr>
            <a:xfrm>
              <a:off x="2192612" y="467995"/>
              <a:ext cx="705888" cy="94961"/>
            </a:xfrm>
            <a:prstGeom prst="rect">
              <a:avLst/>
            </a:prstGeom>
            <a:noFill/>
            <a:ln w="635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49D0914-CDAD-9A37-B055-328E28F3D756}"/>
                </a:ext>
              </a:extLst>
            </p:cNvPr>
            <p:cNvSpPr txBox="1"/>
            <p:nvPr/>
          </p:nvSpPr>
          <p:spPr>
            <a:xfrm>
              <a:off x="2898500" y="241306"/>
              <a:ext cx="9268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/>
                <a:t>示例的动作语义单元</a:t>
              </a:r>
              <a:r>
                <a:rPr lang="en-US" altLang="zh-CN" sz="600" dirty="0"/>
                <a:t>A</a:t>
              </a:r>
              <a:endParaRPr lang="zh-CN" altLang="en-US" sz="600" dirty="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767242E-45FC-FDE5-AE4D-D0F2C1FF504E}"/>
                </a:ext>
              </a:extLst>
            </p:cNvPr>
            <p:cNvSpPr txBox="1"/>
            <p:nvPr/>
          </p:nvSpPr>
          <p:spPr>
            <a:xfrm>
              <a:off x="2901564" y="425972"/>
              <a:ext cx="92044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" dirty="0"/>
                <a:t>示例的动作语义单元</a:t>
              </a:r>
              <a:r>
                <a:rPr lang="en-US" altLang="zh-CN" sz="600" dirty="0"/>
                <a:t>B</a:t>
              </a:r>
              <a:endParaRPr lang="zh-CN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1304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ACE480-DE03-4301-A176-B11744B36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027"/>
            <a:ext cx="12192000" cy="34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3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A8D791-99B7-D1D9-3ECC-943C5F1B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15" y="1474350"/>
            <a:ext cx="1498556" cy="8410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199F1E-0757-D42A-01F4-39B024590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06" y="1636869"/>
            <a:ext cx="1567695" cy="8814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2AFA9F-D45A-5FB6-2E67-E0AF1064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" y="662912"/>
            <a:ext cx="1498556" cy="8325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280277-D638-C375-46B3-2ED1E46E2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1581467" cy="8520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E381E91-9515-D966-45D9-897194E93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731" y="4386586"/>
            <a:ext cx="1493040" cy="9972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6A304BB-1064-40C0-4FF3-89D3B77F2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0824" y="738662"/>
            <a:ext cx="1417509" cy="8982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BD5AD23-2B01-D572-219B-FFF1138304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6210" y="3844155"/>
            <a:ext cx="1581468" cy="8738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3EECCF5-D7FB-1155-F474-029E6B64C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6349" y="4060869"/>
            <a:ext cx="2072717" cy="997266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EB0E94CB-9F24-2C36-2723-9B83F00D2D34}"/>
              </a:ext>
            </a:extLst>
          </p:cNvPr>
          <p:cNvSpPr/>
          <p:nvPr/>
        </p:nvSpPr>
        <p:spPr>
          <a:xfrm rot="1328575">
            <a:off x="86396" y="242897"/>
            <a:ext cx="3086539" cy="2644515"/>
          </a:xfrm>
          <a:custGeom>
            <a:avLst/>
            <a:gdLst>
              <a:gd name="connsiteX0" fmla="*/ 0 w 3086539"/>
              <a:gd name="connsiteY0" fmla="*/ 1322258 h 2644515"/>
              <a:gd name="connsiteX1" fmla="*/ 1543270 w 3086539"/>
              <a:gd name="connsiteY1" fmla="*/ 0 h 2644515"/>
              <a:gd name="connsiteX2" fmla="*/ 3086540 w 3086539"/>
              <a:gd name="connsiteY2" fmla="*/ 1322258 h 2644515"/>
              <a:gd name="connsiteX3" fmla="*/ 1543270 w 3086539"/>
              <a:gd name="connsiteY3" fmla="*/ 2644516 h 2644515"/>
              <a:gd name="connsiteX4" fmla="*/ 0 w 3086539"/>
              <a:gd name="connsiteY4" fmla="*/ 1322258 h 264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6539" h="2644515" extrusionOk="0">
                <a:moveTo>
                  <a:pt x="0" y="1322258"/>
                </a:moveTo>
                <a:cubicBezTo>
                  <a:pt x="-27789" y="574854"/>
                  <a:pt x="456067" y="88154"/>
                  <a:pt x="1543270" y="0"/>
                </a:cubicBezTo>
                <a:cubicBezTo>
                  <a:pt x="2473495" y="16400"/>
                  <a:pt x="3030753" y="593769"/>
                  <a:pt x="3086540" y="1322258"/>
                </a:cubicBezTo>
                <a:cubicBezTo>
                  <a:pt x="2917233" y="2217859"/>
                  <a:pt x="2367974" y="2797180"/>
                  <a:pt x="1543270" y="2644516"/>
                </a:cubicBezTo>
                <a:cubicBezTo>
                  <a:pt x="589226" y="2588863"/>
                  <a:pt x="85979" y="2093602"/>
                  <a:pt x="0" y="1322258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7DCBAFC-C5F9-C264-8A55-1E1E5A4AD570}"/>
              </a:ext>
            </a:extLst>
          </p:cNvPr>
          <p:cNvSpPr/>
          <p:nvPr/>
        </p:nvSpPr>
        <p:spPr>
          <a:xfrm>
            <a:off x="5617086" y="3007151"/>
            <a:ext cx="4299911" cy="2630078"/>
          </a:xfrm>
          <a:custGeom>
            <a:avLst/>
            <a:gdLst>
              <a:gd name="connsiteX0" fmla="*/ 0 w 4299911"/>
              <a:gd name="connsiteY0" fmla="*/ 1315039 h 2630078"/>
              <a:gd name="connsiteX1" fmla="*/ 2149956 w 4299911"/>
              <a:gd name="connsiteY1" fmla="*/ 0 h 2630078"/>
              <a:gd name="connsiteX2" fmla="*/ 4299912 w 4299911"/>
              <a:gd name="connsiteY2" fmla="*/ 1315039 h 2630078"/>
              <a:gd name="connsiteX3" fmla="*/ 2149956 w 4299911"/>
              <a:gd name="connsiteY3" fmla="*/ 2630078 h 2630078"/>
              <a:gd name="connsiteX4" fmla="*/ 0 w 4299911"/>
              <a:gd name="connsiteY4" fmla="*/ 1315039 h 263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9911" h="2630078" extrusionOk="0">
                <a:moveTo>
                  <a:pt x="0" y="1315039"/>
                </a:moveTo>
                <a:cubicBezTo>
                  <a:pt x="-129307" y="509004"/>
                  <a:pt x="752375" y="78889"/>
                  <a:pt x="2149956" y="0"/>
                </a:cubicBezTo>
                <a:cubicBezTo>
                  <a:pt x="3386150" y="10275"/>
                  <a:pt x="4195200" y="592093"/>
                  <a:pt x="4299912" y="1315039"/>
                </a:cubicBezTo>
                <a:cubicBezTo>
                  <a:pt x="4170769" y="2167430"/>
                  <a:pt x="3326706" y="2688876"/>
                  <a:pt x="2149956" y="2630078"/>
                </a:cubicBezTo>
                <a:cubicBezTo>
                  <a:pt x="917826" y="2605599"/>
                  <a:pt x="68614" y="2074099"/>
                  <a:pt x="0" y="1315039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0B994FC-18A7-CDA4-EC00-0D994A7C5487}"/>
              </a:ext>
            </a:extLst>
          </p:cNvPr>
          <p:cNvSpPr/>
          <p:nvPr/>
        </p:nvSpPr>
        <p:spPr>
          <a:xfrm rot="1328575">
            <a:off x="4707903" y="425111"/>
            <a:ext cx="3712677" cy="2186821"/>
          </a:xfrm>
          <a:custGeom>
            <a:avLst/>
            <a:gdLst>
              <a:gd name="connsiteX0" fmla="*/ 0 w 3712677"/>
              <a:gd name="connsiteY0" fmla="*/ 1093411 h 2186821"/>
              <a:gd name="connsiteX1" fmla="*/ 1856339 w 3712677"/>
              <a:gd name="connsiteY1" fmla="*/ 0 h 2186821"/>
              <a:gd name="connsiteX2" fmla="*/ 3712678 w 3712677"/>
              <a:gd name="connsiteY2" fmla="*/ 1093411 h 2186821"/>
              <a:gd name="connsiteX3" fmla="*/ 1856339 w 3712677"/>
              <a:gd name="connsiteY3" fmla="*/ 2186822 h 2186821"/>
              <a:gd name="connsiteX4" fmla="*/ 0 w 3712677"/>
              <a:gd name="connsiteY4" fmla="*/ 1093411 h 218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2677" h="2186821" extrusionOk="0">
                <a:moveTo>
                  <a:pt x="0" y="1093411"/>
                </a:moveTo>
                <a:cubicBezTo>
                  <a:pt x="-191497" y="371417"/>
                  <a:pt x="737602" y="35095"/>
                  <a:pt x="1856339" y="0"/>
                </a:cubicBezTo>
                <a:cubicBezTo>
                  <a:pt x="3034845" y="32269"/>
                  <a:pt x="3653264" y="491426"/>
                  <a:pt x="3712678" y="1093411"/>
                </a:cubicBezTo>
                <a:cubicBezTo>
                  <a:pt x="3669929" y="1739032"/>
                  <a:pt x="2865742" y="2274294"/>
                  <a:pt x="1856339" y="2186822"/>
                </a:cubicBezTo>
                <a:cubicBezTo>
                  <a:pt x="776308" y="2156838"/>
                  <a:pt x="16762" y="1705294"/>
                  <a:pt x="0" y="1093411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94E8891-554D-37D6-3A3B-0EC51FADB4B6}"/>
              </a:ext>
            </a:extLst>
          </p:cNvPr>
          <p:cNvSpPr/>
          <p:nvPr/>
        </p:nvSpPr>
        <p:spPr>
          <a:xfrm rot="1328575">
            <a:off x="1242423" y="3861041"/>
            <a:ext cx="3712677" cy="2186821"/>
          </a:xfrm>
          <a:custGeom>
            <a:avLst/>
            <a:gdLst>
              <a:gd name="connsiteX0" fmla="*/ 0 w 3712677"/>
              <a:gd name="connsiteY0" fmla="*/ 1093411 h 2186821"/>
              <a:gd name="connsiteX1" fmla="*/ 1856339 w 3712677"/>
              <a:gd name="connsiteY1" fmla="*/ 0 h 2186821"/>
              <a:gd name="connsiteX2" fmla="*/ 3712678 w 3712677"/>
              <a:gd name="connsiteY2" fmla="*/ 1093411 h 2186821"/>
              <a:gd name="connsiteX3" fmla="*/ 1856339 w 3712677"/>
              <a:gd name="connsiteY3" fmla="*/ 2186822 h 2186821"/>
              <a:gd name="connsiteX4" fmla="*/ 0 w 3712677"/>
              <a:gd name="connsiteY4" fmla="*/ 1093411 h 218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2677" h="2186821" extrusionOk="0">
                <a:moveTo>
                  <a:pt x="0" y="1093411"/>
                </a:moveTo>
                <a:cubicBezTo>
                  <a:pt x="-191497" y="371417"/>
                  <a:pt x="737602" y="35095"/>
                  <a:pt x="1856339" y="0"/>
                </a:cubicBezTo>
                <a:cubicBezTo>
                  <a:pt x="3034845" y="32269"/>
                  <a:pt x="3653264" y="491426"/>
                  <a:pt x="3712678" y="1093411"/>
                </a:cubicBezTo>
                <a:cubicBezTo>
                  <a:pt x="3669929" y="1739032"/>
                  <a:pt x="2865742" y="2274294"/>
                  <a:pt x="1856339" y="2186822"/>
                </a:cubicBezTo>
                <a:cubicBezTo>
                  <a:pt x="776308" y="2156838"/>
                  <a:pt x="16762" y="1705294"/>
                  <a:pt x="0" y="1093411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915747B-BAD3-A287-7B69-1B7581A73B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7757" y="4923067"/>
            <a:ext cx="1851934" cy="87876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73B0D76-E4A6-4895-2780-D78015BFA206}"/>
              </a:ext>
            </a:extLst>
          </p:cNvPr>
          <p:cNvSpPr txBox="1"/>
          <p:nvPr/>
        </p:nvSpPr>
        <p:spPr>
          <a:xfrm>
            <a:off x="6892637" y="1178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真人出镜讲解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49C199D-EADD-A6FE-6D7A-3AFC12239472}"/>
              </a:ext>
            </a:extLst>
          </p:cNvPr>
          <p:cNvSpPr txBox="1"/>
          <p:nvPr/>
        </p:nvSpPr>
        <p:spPr>
          <a:xfrm>
            <a:off x="7677467" y="56505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动画风格讲解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A7633A-028C-8B8F-B7E1-F87727BE6FFD}"/>
              </a:ext>
            </a:extLst>
          </p:cNvPr>
          <p:cNvSpPr txBox="1"/>
          <p:nvPr/>
        </p:nvSpPr>
        <p:spPr>
          <a:xfrm>
            <a:off x="1226263" y="607282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PPT</a:t>
            </a:r>
            <a:r>
              <a:rPr lang="zh-CN" altLang="en-US" dirty="0"/>
              <a:t>课程类讲解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60B714C-E0C6-1ADA-5F13-DC28BEE43B4D}"/>
              </a:ext>
            </a:extLst>
          </p:cNvPr>
          <p:cNvSpPr txBox="1"/>
          <p:nvPr/>
        </p:nvSpPr>
        <p:spPr>
          <a:xfrm>
            <a:off x="-519361" y="282248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实物演示类讲解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0B2B68E-D3F0-9DDD-401D-F32B877B6877}"/>
              </a:ext>
            </a:extLst>
          </p:cNvPr>
          <p:cNvSpPr/>
          <p:nvPr/>
        </p:nvSpPr>
        <p:spPr>
          <a:xfrm>
            <a:off x="2910840" y="2588328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DA4C4D3-325D-2464-ABCC-80A1EA005CAD}"/>
              </a:ext>
            </a:extLst>
          </p:cNvPr>
          <p:cNvSpPr/>
          <p:nvPr/>
        </p:nvSpPr>
        <p:spPr>
          <a:xfrm>
            <a:off x="3377556" y="3722235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148C9D5-79B3-7E38-A9B8-BF1A2CD16D55}"/>
              </a:ext>
            </a:extLst>
          </p:cNvPr>
          <p:cNvSpPr/>
          <p:nvPr/>
        </p:nvSpPr>
        <p:spPr>
          <a:xfrm>
            <a:off x="5495104" y="2267653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5D1C2E3-D957-A018-E1C9-8B8BE4831F70}"/>
              </a:ext>
            </a:extLst>
          </p:cNvPr>
          <p:cNvSpPr/>
          <p:nvPr/>
        </p:nvSpPr>
        <p:spPr>
          <a:xfrm>
            <a:off x="5734623" y="3451650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3FB77F3-6021-C264-1251-498CE30DFABB}"/>
              </a:ext>
            </a:extLst>
          </p:cNvPr>
          <p:cNvSpPr/>
          <p:nvPr/>
        </p:nvSpPr>
        <p:spPr>
          <a:xfrm>
            <a:off x="-279400" y="2789925"/>
            <a:ext cx="7581900" cy="3433075"/>
          </a:xfrm>
          <a:custGeom>
            <a:avLst/>
            <a:gdLst>
              <a:gd name="connsiteX0" fmla="*/ 0 w 7581900"/>
              <a:gd name="connsiteY0" fmla="*/ 626375 h 3433075"/>
              <a:gd name="connsiteX1" fmla="*/ 1981200 w 7581900"/>
              <a:gd name="connsiteY1" fmla="*/ 575575 h 3433075"/>
              <a:gd name="connsiteX2" fmla="*/ 4216400 w 7581900"/>
              <a:gd name="connsiteY2" fmla="*/ 29475 h 3433075"/>
              <a:gd name="connsiteX3" fmla="*/ 5181600 w 7581900"/>
              <a:gd name="connsiteY3" fmla="*/ 207275 h 3433075"/>
              <a:gd name="connsiteX4" fmla="*/ 5295900 w 7581900"/>
              <a:gd name="connsiteY4" fmla="*/ 1324875 h 3433075"/>
              <a:gd name="connsiteX5" fmla="*/ 5816600 w 7581900"/>
              <a:gd name="connsiteY5" fmla="*/ 2671075 h 3433075"/>
              <a:gd name="connsiteX6" fmla="*/ 7581900 w 7581900"/>
              <a:gd name="connsiteY6" fmla="*/ 3433075 h 343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81900" h="3433075">
                <a:moveTo>
                  <a:pt x="0" y="626375"/>
                </a:moveTo>
                <a:cubicBezTo>
                  <a:pt x="639233" y="650716"/>
                  <a:pt x="1278467" y="675058"/>
                  <a:pt x="1981200" y="575575"/>
                </a:cubicBezTo>
                <a:cubicBezTo>
                  <a:pt x="2683933" y="476092"/>
                  <a:pt x="3683000" y="90858"/>
                  <a:pt x="4216400" y="29475"/>
                </a:cubicBezTo>
                <a:cubicBezTo>
                  <a:pt x="4749800" y="-31908"/>
                  <a:pt x="5001683" y="-8625"/>
                  <a:pt x="5181600" y="207275"/>
                </a:cubicBezTo>
                <a:cubicBezTo>
                  <a:pt x="5361517" y="423175"/>
                  <a:pt x="5190067" y="914242"/>
                  <a:pt x="5295900" y="1324875"/>
                </a:cubicBezTo>
                <a:cubicBezTo>
                  <a:pt x="5401733" y="1735508"/>
                  <a:pt x="5435600" y="2319708"/>
                  <a:pt x="5816600" y="2671075"/>
                </a:cubicBezTo>
                <a:cubicBezTo>
                  <a:pt x="6197600" y="3022442"/>
                  <a:pt x="6889750" y="3227758"/>
                  <a:pt x="7581900" y="343307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FEB187F-1BCA-247A-E393-EC6BD7E2B9F8}"/>
              </a:ext>
            </a:extLst>
          </p:cNvPr>
          <p:cNvSpPr txBox="1"/>
          <p:nvPr/>
        </p:nvSpPr>
        <p:spPr>
          <a:xfrm>
            <a:off x="5494651" y="6207393"/>
            <a:ext cx="2447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通过用户的行为去判断那些视觉风格是受欢迎的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659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5452D0C5-9E00-F2EC-B810-5744732775FB}"/>
              </a:ext>
            </a:extLst>
          </p:cNvPr>
          <p:cNvGrpSpPr/>
          <p:nvPr/>
        </p:nvGrpSpPr>
        <p:grpSpPr>
          <a:xfrm>
            <a:off x="583268" y="1313909"/>
            <a:ext cx="9737097" cy="3631576"/>
            <a:chOff x="583268" y="1313909"/>
            <a:chExt cx="9737097" cy="363157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1585C51-E760-17C3-3FE7-DC8CFB1A9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0726" y="4026238"/>
              <a:ext cx="1060765" cy="595349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2A3C722-E675-4D90-4A54-C9782BEBD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3516" y="2755785"/>
              <a:ext cx="1204558" cy="763270"/>
            </a:xfrm>
            <a:prstGeom prst="rect">
              <a:avLst/>
            </a:prstGeom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DA42E08-CA8D-FCC0-E1F4-FD1705047221}"/>
                </a:ext>
              </a:extLst>
            </p:cNvPr>
            <p:cNvSpPr/>
            <p:nvPr/>
          </p:nvSpPr>
          <p:spPr>
            <a:xfrm rot="1328575">
              <a:off x="6508994" y="2556471"/>
              <a:ext cx="3712677" cy="2186821"/>
            </a:xfrm>
            <a:custGeom>
              <a:avLst/>
              <a:gdLst>
                <a:gd name="connsiteX0" fmla="*/ 0 w 3712677"/>
                <a:gd name="connsiteY0" fmla="*/ 1093411 h 2186821"/>
                <a:gd name="connsiteX1" fmla="*/ 1856339 w 3712677"/>
                <a:gd name="connsiteY1" fmla="*/ 0 h 2186821"/>
                <a:gd name="connsiteX2" fmla="*/ 3712678 w 3712677"/>
                <a:gd name="connsiteY2" fmla="*/ 1093411 h 2186821"/>
                <a:gd name="connsiteX3" fmla="*/ 1856339 w 3712677"/>
                <a:gd name="connsiteY3" fmla="*/ 2186822 h 2186821"/>
                <a:gd name="connsiteX4" fmla="*/ 0 w 3712677"/>
                <a:gd name="connsiteY4" fmla="*/ 1093411 h 218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677" h="2186821" extrusionOk="0">
                  <a:moveTo>
                    <a:pt x="0" y="1093411"/>
                  </a:moveTo>
                  <a:cubicBezTo>
                    <a:pt x="-191497" y="371417"/>
                    <a:pt x="737602" y="35095"/>
                    <a:pt x="1856339" y="0"/>
                  </a:cubicBezTo>
                  <a:cubicBezTo>
                    <a:pt x="3034845" y="32269"/>
                    <a:pt x="3653264" y="491426"/>
                    <a:pt x="3712678" y="1093411"/>
                  </a:cubicBezTo>
                  <a:cubicBezTo>
                    <a:pt x="3669929" y="1739032"/>
                    <a:pt x="2865742" y="2274294"/>
                    <a:pt x="1856339" y="2186822"/>
                  </a:cubicBezTo>
                  <a:cubicBezTo>
                    <a:pt x="776308" y="2156838"/>
                    <a:pt x="16762" y="1705294"/>
                    <a:pt x="0" y="1093411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E1B3905-B8BE-7FDA-1721-848DF2479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183" y="2737256"/>
              <a:ext cx="1451044" cy="78179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711EE82-E1DF-A432-F925-B479B227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2878" y="4084038"/>
              <a:ext cx="1312946" cy="725458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DF9ABEA-7715-9947-BD60-8E8959A86A29}"/>
                </a:ext>
              </a:extLst>
            </p:cNvPr>
            <p:cNvSpPr/>
            <p:nvPr/>
          </p:nvSpPr>
          <p:spPr>
            <a:xfrm>
              <a:off x="583268" y="2315407"/>
              <a:ext cx="4764587" cy="2630078"/>
            </a:xfrm>
            <a:custGeom>
              <a:avLst/>
              <a:gdLst>
                <a:gd name="connsiteX0" fmla="*/ 0 w 4764587"/>
                <a:gd name="connsiteY0" fmla="*/ 1315039 h 2630078"/>
                <a:gd name="connsiteX1" fmla="*/ 2382294 w 4764587"/>
                <a:gd name="connsiteY1" fmla="*/ 0 h 2630078"/>
                <a:gd name="connsiteX2" fmla="*/ 4764588 w 4764587"/>
                <a:gd name="connsiteY2" fmla="*/ 1315039 h 2630078"/>
                <a:gd name="connsiteX3" fmla="*/ 2382294 w 4764587"/>
                <a:gd name="connsiteY3" fmla="*/ 2630078 h 2630078"/>
                <a:gd name="connsiteX4" fmla="*/ 0 w 4764587"/>
                <a:gd name="connsiteY4" fmla="*/ 1315039 h 263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4587" h="2630078" extrusionOk="0">
                  <a:moveTo>
                    <a:pt x="0" y="1315039"/>
                  </a:moveTo>
                  <a:cubicBezTo>
                    <a:pt x="-206605" y="461324"/>
                    <a:pt x="784417" y="105904"/>
                    <a:pt x="2382294" y="0"/>
                  </a:cubicBezTo>
                  <a:cubicBezTo>
                    <a:pt x="3746805" y="10275"/>
                    <a:pt x="4659876" y="592093"/>
                    <a:pt x="4764588" y="1315039"/>
                  </a:cubicBezTo>
                  <a:cubicBezTo>
                    <a:pt x="4721370" y="2083520"/>
                    <a:pt x="3637549" y="2964203"/>
                    <a:pt x="2382294" y="2630078"/>
                  </a:cubicBezTo>
                  <a:cubicBezTo>
                    <a:pt x="1021847" y="2605599"/>
                    <a:pt x="68614" y="2074099"/>
                    <a:pt x="0" y="1315039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1DE073AE-F8EA-D177-DD7D-6024F9E9D10A}"/>
                </a:ext>
              </a:extLst>
            </p:cNvPr>
            <p:cNvCxnSpPr>
              <a:cxnSpLocks/>
            </p:cNvCxnSpPr>
            <p:nvPr/>
          </p:nvCxnSpPr>
          <p:spPr>
            <a:xfrm>
              <a:off x="2643649" y="3352966"/>
              <a:ext cx="672206" cy="6732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D81439D-8531-0D25-4710-45952C534EFE}"/>
                </a:ext>
              </a:extLst>
            </p:cNvPr>
            <p:cNvCxnSpPr>
              <a:cxnSpLocks/>
            </p:cNvCxnSpPr>
            <p:nvPr/>
          </p:nvCxnSpPr>
          <p:spPr>
            <a:xfrm>
              <a:off x="2643649" y="3219131"/>
              <a:ext cx="4200498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FFAC60E8-6922-BA94-9AF4-83838E9F666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8762161"/>
                </p:ext>
              </p:extLst>
            </p:nvPr>
          </p:nvGraphicFramePr>
          <p:xfrm>
            <a:off x="3104708" y="3480181"/>
            <a:ext cx="344748" cy="397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" imgW="199080" imgH="228240" progId="Equation.AxMath">
                    <p:embed/>
                  </p:oleObj>
                </mc:Choice>
                <mc:Fallback>
                  <p:oleObj name="AxMath" r:id="rId6" imgW="199080" imgH="2282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104708" y="3480181"/>
                          <a:ext cx="344748" cy="3971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BF3CCF1E-CD55-48AA-845F-A2209CD4FD23}"/>
                </a:ext>
              </a:extLst>
            </p:cNvPr>
            <p:cNvCxnSpPr>
              <a:cxnSpLocks/>
            </p:cNvCxnSpPr>
            <p:nvPr/>
          </p:nvCxnSpPr>
          <p:spPr>
            <a:xfrm>
              <a:off x="8029229" y="3540694"/>
              <a:ext cx="672206" cy="6732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98E8D3B8-506D-DC70-5477-6CC967DFDE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8555425"/>
                </p:ext>
              </p:extLst>
            </p:nvPr>
          </p:nvGraphicFramePr>
          <p:xfrm>
            <a:off x="8416333" y="3554931"/>
            <a:ext cx="344748" cy="397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8" imgW="199080" imgH="228240" progId="Equation.AxMath">
                    <p:embed/>
                  </p:oleObj>
                </mc:Choice>
                <mc:Fallback>
                  <p:oleObj name="AxMath" r:id="rId8" imgW="199080" imgH="228240" progId="Equation.AxMath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FFAC60E8-6922-BA94-9AF4-83838E9F666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416333" y="3554931"/>
                          <a:ext cx="344748" cy="3971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4AE4D78D-42A0-6B5A-41F5-1EEF4AF844F1}"/>
                </a:ext>
              </a:extLst>
            </p:cNvPr>
            <p:cNvCxnSpPr>
              <a:cxnSpLocks/>
            </p:cNvCxnSpPr>
            <p:nvPr/>
          </p:nvCxnSpPr>
          <p:spPr>
            <a:xfrm>
              <a:off x="2826327" y="3352966"/>
              <a:ext cx="5808851" cy="8610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5CE0183F-A8A0-3B89-AA77-E3C05C52A2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8457106"/>
                </p:ext>
              </p:extLst>
            </p:nvPr>
          </p:nvGraphicFramePr>
          <p:xfrm>
            <a:off x="5241805" y="2832913"/>
            <a:ext cx="344748" cy="397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9" imgW="199080" imgH="228240" progId="Equation.AxMath">
                    <p:embed/>
                  </p:oleObj>
                </mc:Choice>
                <mc:Fallback>
                  <p:oleObj name="AxMath" r:id="rId9" imgW="199080" imgH="228240" progId="Equation.AxMath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FFAC60E8-6922-BA94-9AF4-83838E9F666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41805" y="2832913"/>
                          <a:ext cx="344748" cy="3971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F431A00-4142-ED12-0762-7A6CFCCA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455" y="3363896"/>
              <a:ext cx="2377719" cy="1082871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CBBB3A3-9426-CC9E-4E2F-CA2F5EC34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455" y="4323912"/>
              <a:ext cx="4200498" cy="12285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88D2CA5-4FF4-DABF-C232-16E482D98D3F}"/>
                </a:ext>
              </a:extLst>
            </p:cNvPr>
            <p:cNvGrpSpPr/>
            <p:nvPr/>
          </p:nvGrpSpPr>
          <p:grpSpPr>
            <a:xfrm>
              <a:off x="8761081" y="1313909"/>
              <a:ext cx="1559284" cy="625603"/>
              <a:chOff x="3639351" y="1287242"/>
              <a:chExt cx="1559284" cy="625603"/>
            </a:xfrm>
          </p:grpSpPr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AC1C9B85-1A72-C8D9-A364-A8403C7250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9351" y="1441131"/>
                <a:ext cx="656473" cy="0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9805D24-8AAC-236D-09B9-723B9886FD40}"/>
                  </a:ext>
                </a:extLst>
              </p:cNvPr>
              <p:cNvSpPr txBox="1"/>
              <p:nvPr/>
            </p:nvSpPr>
            <p:spPr>
              <a:xfrm>
                <a:off x="4295824" y="128724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负样本对</a:t>
                </a:r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1BB35A21-26E5-48FF-2054-84495C8DB4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9351" y="1758957"/>
                <a:ext cx="6586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4D643F9-217B-2310-412F-C1049E196D52}"/>
                  </a:ext>
                </a:extLst>
              </p:cNvPr>
              <p:cNvSpPr txBox="1"/>
              <p:nvPr/>
            </p:nvSpPr>
            <p:spPr>
              <a:xfrm>
                <a:off x="4292492" y="1605068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正样本对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0358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1DF28ACC-92FD-AED7-F92B-9F9987717E27}"/>
              </a:ext>
            </a:extLst>
          </p:cNvPr>
          <p:cNvGrpSpPr/>
          <p:nvPr/>
        </p:nvGrpSpPr>
        <p:grpSpPr>
          <a:xfrm>
            <a:off x="-9821022" y="-3368252"/>
            <a:ext cx="33595774" cy="11996058"/>
            <a:chOff x="-15012454" y="-3073284"/>
            <a:chExt cx="33595774" cy="1199605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7EC8516-DB08-2381-9806-5811F37590DC}"/>
                </a:ext>
              </a:extLst>
            </p:cNvPr>
            <p:cNvSpPr/>
            <p:nvPr/>
          </p:nvSpPr>
          <p:spPr>
            <a:xfrm>
              <a:off x="-14231098" y="4434800"/>
              <a:ext cx="3495262" cy="682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chemeClr val="tx1"/>
                  </a:solidFill>
                  <a:latin typeface="Times" pitchFamily="2" charset="0"/>
                </a:rPr>
                <a:t>文本</a:t>
              </a:r>
              <a:r>
                <a:rPr kumimoji="1" lang="en-US" altLang="zh-CN" sz="2800" dirty="0">
                  <a:solidFill>
                    <a:schemeClr val="tx1"/>
                  </a:solidFill>
                  <a:latin typeface="Times" pitchFamily="2" charset="0"/>
                </a:rPr>
                <a:t>Embedding</a:t>
              </a:r>
              <a:endParaRPr kumimoji="1" lang="zh-CN" altLang="en-US" sz="28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BD79515-560E-693E-09A7-46CD21DFE069}"/>
                </a:ext>
              </a:extLst>
            </p:cNvPr>
            <p:cNvSpPr/>
            <p:nvPr/>
          </p:nvSpPr>
          <p:spPr>
            <a:xfrm>
              <a:off x="-10223968" y="4434800"/>
              <a:ext cx="3246783" cy="682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Times" pitchFamily="2" charset="0"/>
                </a:rPr>
                <a:t>Video-FFN</a:t>
              </a:r>
              <a:endParaRPr kumimoji="1" lang="zh-CN" altLang="en-US" sz="28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1C19A72-1E8B-F36C-4140-008834DD26BC}"/>
                </a:ext>
              </a:extLst>
            </p:cNvPr>
            <p:cNvSpPr/>
            <p:nvPr/>
          </p:nvSpPr>
          <p:spPr>
            <a:xfrm>
              <a:off x="-6341078" y="4434800"/>
              <a:ext cx="3246783" cy="682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Times" pitchFamily="2" charset="0"/>
                </a:rPr>
                <a:t>Frames-FFN</a:t>
              </a:r>
              <a:endParaRPr kumimoji="1" lang="zh-CN" altLang="en-US" sz="28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AD1D863-B9B1-982F-3287-84AE3EB86724}"/>
                </a:ext>
              </a:extLst>
            </p:cNvPr>
            <p:cNvGrpSpPr/>
            <p:nvPr/>
          </p:nvGrpSpPr>
          <p:grpSpPr>
            <a:xfrm>
              <a:off x="-14231098" y="6606369"/>
              <a:ext cx="3495262" cy="636105"/>
              <a:chOff x="-7535330" y="4541595"/>
              <a:chExt cx="3495262" cy="636105"/>
            </a:xfrm>
          </p:grpSpPr>
          <p:sp>
            <p:nvSpPr>
              <p:cNvPr id="71" name="圆角矩形 9">
                <a:extLst>
                  <a:ext uri="{FF2B5EF4-FFF2-40B4-BE49-F238E27FC236}">
                    <a16:creationId xmlns:a16="http://schemas.microsoft.com/office/drawing/2014/main" id="{24038965-A2F4-DDC1-A4F5-B27C11AF09B5}"/>
                  </a:ext>
                </a:extLst>
              </p:cNvPr>
              <p:cNvSpPr/>
              <p:nvPr/>
            </p:nvSpPr>
            <p:spPr>
              <a:xfrm>
                <a:off x="-7411090" y="4670807"/>
                <a:ext cx="3269039" cy="37768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文本特征（标题、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OCR…</a:t>
                </a:r>
                <a:r>
                  <a:rPr kumimoji="1" lang="zh-CN" altLang="en-US" b="1" dirty="0">
                    <a:solidFill>
                      <a:schemeClr val="tx1"/>
                    </a:solidFill>
                  </a:rPr>
                  <a:t>）</a:t>
                </a: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763FCEC-F788-C31F-2F53-B6537A21CF76}"/>
                  </a:ext>
                </a:extLst>
              </p:cNvPr>
              <p:cNvSpPr/>
              <p:nvPr/>
            </p:nvSpPr>
            <p:spPr>
              <a:xfrm>
                <a:off x="-7535330" y="4541595"/>
                <a:ext cx="3495262" cy="636105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7" name="直线箭头连接符 16">
              <a:extLst>
                <a:ext uri="{FF2B5EF4-FFF2-40B4-BE49-F238E27FC236}">
                  <a16:creationId xmlns:a16="http://schemas.microsoft.com/office/drawing/2014/main" id="{DE7F051B-E9B2-500D-6B72-DB66C70386CA}"/>
                </a:ext>
              </a:extLst>
            </p:cNvPr>
            <p:cNvCxnSpPr>
              <a:stCxn id="76" idx="0"/>
              <a:endCxn id="3" idx="2"/>
            </p:cNvCxnSpPr>
            <p:nvPr/>
          </p:nvCxnSpPr>
          <p:spPr>
            <a:xfrm flipV="1">
              <a:off x="-12483467" y="5117286"/>
              <a:ext cx="0" cy="14890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7ABBE75-C5AC-F9A2-2636-619819A8E200}"/>
                </a:ext>
              </a:extLst>
            </p:cNvPr>
            <p:cNvSpPr/>
            <p:nvPr/>
          </p:nvSpPr>
          <p:spPr>
            <a:xfrm>
              <a:off x="-9088307" y="6284197"/>
              <a:ext cx="968829" cy="1306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" name="直线箭头连接符 20">
              <a:extLst>
                <a:ext uri="{FF2B5EF4-FFF2-40B4-BE49-F238E27FC236}">
                  <a16:creationId xmlns:a16="http://schemas.microsoft.com/office/drawing/2014/main" id="{D58C1E5C-E3EA-87A1-A8D6-411576E4692A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-8603892" y="5117286"/>
              <a:ext cx="3316" cy="11669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4635A73-175D-069C-BA09-3A7653D3953A}"/>
                </a:ext>
              </a:extLst>
            </p:cNvPr>
            <p:cNvGrpSpPr/>
            <p:nvPr/>
          </p:nvGrpSpPr>
          <p:grpSpPr>
            <a:xfrm rot="5400000">
              <a:off x="-5205417" y="5864872"/>
              <a:ext cx="968829" cy="783768"/>
              <a:chOff x="10450763" y="833253"/>
              <a:chExt cx="968829" cy="783768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D7041E03-9CDF-2313-7939-ACB640A52CB2}"/>
                  </a:ext>
                </a:extLst>
              </p:cNvPr>
              <p:cNvSpPr/>
              <p:nvPr/>
            </p:nvSpPr>
            <p:spPr>
              <a:xfrm>
                <a:off x="10450763" y="833253"/>
                <a:ext cx="968829" cy="1306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389A1772-5ACC-4480-0040-1E4A6D088C5D}"/>
                  </a:ext>
                </a:extLst>
              </p:cNvPr>
              <p:cNvSpPr/>
              <p:nvPr/>
            </p:nvSpPr>
            <p:spPr>
              <a:xfrm>
                <a:off x="10450763" y="963881"/>
                <a:ext cx="968829" cy="1306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AEF33AA-1AA5-540C-4A68-BF428449F006}"/>
                  </a:ext>
                </a:extLst>
              </p:cNvPr>
              <p:cNvSpPr/>
              <p:nvPr/>
            </p:nvSpPr>
            <p:spPr>
              <a:xfrm>
                <a:off x="10450763" y="1094509"/>
                <a:ext cx="968829" cy="1306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44C89AB-94EB-8A11-6EF9-36C457CA2485}"/>
                  </a:ext>
                </a:extLst>
              </p:cNvPr>
              <p:cNvSpPr/>
              <p:nvPr/>
            </p:nvSpPr>
            <p:spPr>
              <a:xfrm>
                <a:off x="10450763" y="1225137"/>
                <a:ext cx="968829" cy="1306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FAD45A8-74CD-ED8A-504C-1C5EC54E691D}"/>
                  </a:ext>
                </a:extLst>
              </p:cNvPr>
              <p:cNvSpPr/>
              <p:nvPr/>
            </p:nvSpPr>
            <p:spPr>
              <a:xfrm>
                <a:off x="10450763" y="1355765"/>
                <a:ext cx="968829" cy="1306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37F5804-F5F2-9C1A-D3A9-64C925F2983C}"/>
                  </a:ext>
                </a:extLst>
              </p:cNvPr>
              <p:cNvSpPr/>
              <p:nvPr/>
            </p:nvSpPr>
            <p:spPr>
              <a:xfrm>
                <a:off x="10450763" y="1486393"/>
                <a:ext cx="968829" cy="1306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1" name="直线箭头连接符 31">
              <a:extLst>
                <a:ext uri="{FF2B5EF4-FFF2-40B4-BE49-F238E27FC236}">
                  <a16:creationId xmlns:a16="http://schemas.microsoft.com/office/drawing/2014/main" id="{E5926FD1-DDFF-2BD4-1D8C-4AB12340A2C6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-4717688" y="5117286"/>
              <a:ext cx="2" cy="5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570A87E-ADFE-E56D-BE9A-0F0BDECA11F1}"/>
                </a:ext>
              </a:extLst>
            </p:cNvPr>
            <p:cNvSpPr/>
            <p:nvPr/>
          </p:nvSpPr>
          <p:spPr>
            <a:xfrm>
              <a:off x="-8886223" y="7285900"/>
              <a:ext cx="3969278" cy="1109152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2000" dirty="0">
                  <a:effectLst/>
                </a:rPr>
                <a:t>跨模态匹配模型产出的视觉向量</a:t>
              </a:r>
              <a:endParaRPr lang="en-US" altLang="zh-CN" sz="2000" dirty="0">
                <a:effectLst/>
              </a:endParaRPr>
            </a:p>
          </p:txBody>
        </p:sp>
        <p:cxnSp>
          <p:nvCxnSpPr>
            <p:cNvPr id="13" name="曲线连接符 36">
              <a:extLst>
                <a:ext uri="{FF2B5EF4-FFF2-40B4-BE49-F238E27FC236}">
                  <a16:creationId xmlns:a16="http://schemas.microsoft.com/office/drawing/2014/main" id="{5F56AF7E-8432-4B11-A4F5-A4BE9A6C374C}"/>
                </a:ext>
              </a:extLst>
            </p:cNvPr>
            <p:cNvCxnSpPr>
              <a:stCxn id="12" idx="0"/>
              <a:endCxn id="8" idx="2"/>
            </p:cNvCxnSpPr>
            <p:nvPr/>
          </p:nvCxnSpPr>
          <p:spPr>
            <a:xfrm rot="16200000" flipV="1">
              <a:off x="-8188275" y="5999209"/>
              <a:ext cx="871075" cy="1702308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88998FE-7289-0EB6-B7D2-AE5B69D52452}"/>
                </a:ext>
              </a:extLst>
            </p:cNvPr>
            <p:cNvSpPr/>
            <p:nvPr/>
          </p:nvSpPr>
          <p:spPr>
            <a:xfrm>
              <a:off x="-10210718" y="3396128"/>
              <a:ext cx="3246783" cy="5420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solidFill>
                    <a:schemeClr val="tx1"/>
                  </a:solidFill>
                  <a:latin typeface="Times" pitchFamily="2" charset="0"/>
                </a:rPr>
                <a:t>Concatenate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Times" pitchFamily="2" charset="0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Times" pitchFamily="2" charset="0"/>
                </a:rPr>
                <a:t>Feats</a:t>
              </a:r>
              <a:endParaRPr kumimoji="1" lang="zh-CN" altLang="en-US" sz="24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cxnSp>
          <p:nvCxnSpPr>
            <p:cNvPr id="15" name="曲线连接符 43">
              <a:extLst>
                <a:ext uri="{FF2B5EF4-FFF2-40B4-BE49-F238E27FC236}">
                  <a16:creationId xmlns:a16="http://schemas.microsoft.com/office/drawing/2014/main" id="{28CDC1C9-D039-8AE2-5CC5-07969E811DF3}"/>
                </a:ext>
              </a:extLst>
            </p:cNvPr>
            <p:cNvCxnSpPr>
              <a:stCxn id="3" idx="0"/>
              <a:endCxn id="14" idx="2"/>
            </p:cNvCxnSpPr>
            <p:nvPr/>
          </p:nvCxnSpPr>
          <p:spPr>
            <a:xfrm rot="5400000" flipH="1" flipV="1">
              <a:off x="-10783722" y="2238405"/>
              <a:ext cx="496650" cy="3896141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曲线连接符 45">
              <a:extLst>
                <a:ext uri="{FF2B5EF4-FFF2-40B4-BE49-F238E27FC236}">
                  <a16:creationId xmlns:a16="http://schemas.microsoft.com/office/drawing/2014/main" id="{104DD123-6E5A-B743-0970-97108E04AB39}"/>
                </a:ext>
              </a:extLst>
            </p:cNvPr>
            <p:cNvCxnSpPr>
              <a:stCxn id="4" idx="0"/>
              <a:endCxn id="14" idx="2"/>
            </p:cNvCxnSpPr>
            <p:nvPr/>
          </p:nvCxnSpPr>
          <p:spPr>
            <a:xfrm rot="5400000" flipH="1" flipV="1">
              <a:off x="-8842276" y="4179850"/>
              <a:ext cx="496650" cy="13250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曲线连接符 47">
              <a:extLst>
                <a:ext uri="{FF2B5EF4-FFF2-40B4-BE49-F238E27FC236}">
                  <a16:creationId xmlns:a16="http://schemas.microsoft.com/office/drawing/2014/main" id="{017504C9-5874-73A9-B7EB-02789EF9EC3C}"/>
                </a:ext>
              </a:extLst>
            </p:cNvPr>
            <p:cNvCxnSpPr>
              <a:stCxn id="5" idx="0"/>
              <a:endCxn id="14" idx="2"/>
            </p:cNvCxnSpPr>
            <p:nvPr/>
          </p:nvCxnSpPr>
          <p:spPr>
            <a:xfrm rot="16200000" flipV="1">
              <a:off x="-6900831" y="2251655"/>
              <a:ext cx="496650" cy="3869640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52">
              <a:extLst>
                <a:ext uri="{FF2B5EF4-FFF2-40B4-BE49-F238E27FC236}">
                  <a16:creationId xmlns:a16="http://schemas.microsoft.com/office/drawing/2014/main" id="{522155A7-1A6A-D8B8-CB1C-7013E713973E}"/>
                </a:ext>
              </a:extLst>
            </p:cNvPr>
            <p:cNvCxnSpPr>
              <a:cxnSpLocks/>
              <a:stCxn id="14" idx="0"/>
              <a:endCxn id="63" idx="2"/>
            </p:cNvCxnSpPr>
            <p:nvPr/>
          </p:nvCxnSpPr>
          <p:spPr>
            <a:xfrm flipH="1" flipV="1">
              <a:off x="-8593951" y="2967126"/>
              <a:ext cx="6625" cy="429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曲线连接符 72">
              <a:extLst>
                <a:ext uri="{FF2B5EF4-FFF2-40B4-BE49-F238E27FC236}">
                  <a16:creationId xmlns:a16="http://schemas.microsoft.com/office/drawing/2014/main" id="{8D98116B-AE05-3DE2-E999-134F02B18620}"/>
                </a:ext>
              </a:extLst>
            </p:cNvPr>
            <p:cNvCxnSpPr>
              <a:stCxn id="12" idx="0"/>
              <a:endCxn id="68" idx="3"/>
            </p:cNvCxnSpPr>
            <p:nvPr/>
          </p:nvCxnSpPr>
          <p:spPr>
            <a:xfrm rot="5400000" flipH="1" flipV="1">
              <a:off x="-6116314" y="5955902"/>
              <a:ext cx="544729" cy="2115268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96331E6-18E2-22EF-F283-9CAE7F9E4623}"/>
                </a:ext>
              </a:extLst>
            </p:cNvPr>
            <p:cNvGrpSpPr/>
            <p:nvPr/>
          </p:nvGrpSpPr>
          <p:grpSpPr>
            <a:xfrm>
              <a:off x="-11287331" y="1456378"/>
              <a:ext cx="5386759" cy="1510748"/>
              <a:chOff x="-400563" y="-1040196"/>
              <a:chExt cx="5386759" cy="1510748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6F1DED4B-BE42-718B-9234-EDC9192BA012}"/>
                  </a:ext>
                </a:extLst>
              </p:cNvPr>
              <p:cNvSpPr/>
              <p:nvPr/>
            </p:nvSpPr>
            <p:spPr>
              <a:xfrm>
                <a:off x="-400563" y="-1040196"/>
                <a:ext cx="5386759" cy="1510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dirty="0">
                    <a:solidFill>
                      <a:schemeClr val="tx1"/>
                    </a:solidFill>
                    <a:latin typeface="Times" pitchFamily="2" charset="0"/>
                  </a:rPr>
                  <a:t>Transformer</a:t>
                </a:r>
                <a:r>
                  <a:rPr kumimoji="1" lang="zh-CN" altLang="en-US" sz="3600" dirty="0">
                    <a:solidFill>
                      <a:schemeClr val="tx1"/>
                    </a:solidFill>
                    <a:latin typeface="Times" pitchFamily="2" charset="0"/>
                  </a:rPr>
                  <a:t>模型</a:t>
                </a: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D615E6BB-9A0A-66AE-BABA-3DBEF6A74C0D}"/>
                  </a:ext>
                </a:extLst>
              </p:cNvPr>
              <p:cNvSpPr txBox="1"/>
              <p:nvPr/>
            </p:nvSpPr>
            <p:spPr>
              <a:xfrm>
                <a:off x="-361259" y="-1037769"/>
                <a:ext cx="6041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rgbClr val="FF0000"/>
                    </a:solidFill>
                  </a:rPr>
                  <a:t>[CLS]</a:t>
                </a:r>
                <a:endParaRPr kumimoji="1" lang="zh-CN" alt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1" name="直线箭头连接符 77">
              <a:extLst>
                <a:ext uri="{FF2B5EF4-FFF2-40B4-BE49-F238E27FC236}">
                  <a16:creationId xmlns:a16="http://schemas.microsoft.com/office/drawing/2014/main" id="{65AB997A-4F5E-8739-6FA7-34C0103C4111}"/>
                </a:ext>
              </a:extLst>
            </p:cNvPr>
            <p:cNvCxnSpPr>
              <a:cxnSpLocks/>
              <a:stCxn id="64" idx="0"/>
              <a:endCxn id="22" idx="2"/>
            </p:cNvCxnSpPr>
            <p:nvPr/>
          </p:nvCxnSpPr>
          <p:spPr>
            <a:xfrm flipV="1">
              <a:off x="-10945937" y="1129975"/>
              <a:ext cx="0" cy="3288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D97626D-1F98-1D01-28D7-9D378D98D839}"/>
                </a:ext>
              </a:extLst>
            </p:cNvPr>
            <p:cNvSpPr/>
            <p:nvPr/>
          </p:nvSpPr>
          <p:spPr>
            <a:xfrm>
              <a:off x="-11667253" y="830663"/>
              <a:ext cx="1442632" cy="29931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" pitchFamily="2" charset="0"/>
                </a:rPr>
                <a:t>FC</a:t>
              </a:r>
              <a:endParaRPr kumimoji="1" lang="zh-CN" altLang="en-US" sz="2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0C72655-CCA8-630F-FC57-32D70DF370BF}"/>
                </a:ext>
              </a:extLst>
            </p:cNvPr>
            <p:cNvSpPr/>
            <p:nvPr/>
          </p:nvSpPr>
          <p:spPr>
            <a:xfrm>
              <a:off x="-11667254" y="-48589"/>
              <a:ext cx="1442632" cy="49665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Times" pitchFamily="2" charset="0"/>
                </a:rPr>
                <a:t>score</a:t>
              </a:r>
              <a:endParaRPr kumimoji="1" lang="zh-CN" altLang="en-US" sz="2400" b="1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cxnSp>
          <p:nvCxnSpPr>
            <p:cNvPr id="24" name="直线箭头连接符 83">
              <a:extLst>
                <a:ext uri="{FF2B5EF4-FFF2-40B4-BE49-F238E27FC236}">
                  <a16:creationId xmlns:a16="http://schemas.microsoft.com/office/drawing/2014/main" id="{EB15F4F5-E1EA-205D-6009-E9F244FBE18D}"/>
                </a:ext>
              </a:extLst>
            </p:cNvPr>
            <p:cNvCxnSpPr>
              <a:cxnSpLocks/>
              <a:stCxn id="22" idx="0"/>
              <a:endCxn id="23" idx="2"/>
            </p:cNvCxnSpPr>
            <p:nvPr/>
          </p:nvCxnSpPr>
          <p:spPr>
            <a:xfrm flipH="1" flipV="1">
              <a:off x="-10945938" y="448062"/>
              <a:ext cx="1" cy="3826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DE52E6B-030D-451E-31F5-70941B12134B}"/>
                </a:ext>
              </a:extLst>
            </p:cNvPr>
            <p:cNvGrpSpPr/>
            <p:nvPr/>
          </p:nvGrpSpPr>
          <p:grpSpPr>
            <a:xfrm>
              <a:off x="460918" y="1449843"/>
              <a:ext cx="5386759" cy="1510748"/>
              <a:chOff x="-400563" y="-1040196"/>
              <a:chExt cx="5386759" cy="151074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15A808-D2A3-DFAF-9B7D-1D5BB5F5B2D8}"/>
                  </a:ext>
                </a:extLst>
              </p:cNvPr>
              <p:cNvSpPr/>
              <p:nvPr/>
            </p:nvSpPr>
            <p:spPr>
              <a:xfrm>
                <a:off x="-400563" y="-1040196"/>
                <a:ext cx="5386759" cy="1510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dirty="0">
                    <a:solidFill>
                      <a:schemeClr val="tx1"/>
                    </a:solidFill>
                    <a:latin typeface="Times" pitchFamily="2" charset="0"/>
                  </a:rPr>
                  <a:t>Transformer</a:t>
                </a:r>
                <a:r>
                  <a:rPr kumimoji="1" lang="zh-CN" altLang="en-US" sz="3600" dirty="0">
                    <a:solidFill>
                      <a:schemeClr val="tx1"/>
                    </a:solidFill>
                    <a:latin typeface="Times" pitchFamily="2" charset="0"/>
                  </a:rPr>
                  <a:t>模型</a:t>
                </a: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5622FAB-F749-43A7-1C33-FECE4ECC9970}"/>
                  </a:ext>
                </a:extLst>
              </p:cNvPr>
              <p:cNvSpPr txBox="1"/>
              <p:nvPr/>
            </p:nvSpPr>
            <p:spPr>
              <a:xfrm>
                <a:off x="-361259" y="-1037769"/>
                <a:ext cx="6041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rgbClr val="FF0000"/>
                    </a:solidFill>
                  </a:rPr>
                  <a:t>[CLS]</a:t>
                </a:r>
                <a:endParaRPr kumimoji="1" lang="zh-CN" altLang="en-US" sz="16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ABF45AA-D33F-E8A1-BECC-D0822CA18F81}"/>
                </a:ext>
              </a:extLst>
            </p:cNvPr>
            <p:cNvSpPr/>
            <p:nvPr/>
          </p:nvSpPr>
          <p:spPr>
            <a:xfrm>
              <a:off x="-959038" y="4434800"/>
              <a:ext cx="3495262" cy="682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chemeClr val="tx1"/>
                  </a:solidFill>
                  <a:latin typeface="Times" pitchFamily="2" charset="0"/>
                </a:rPr>
                <a:t>文本</a:t>
              </a:r>
              <a:r>
                <a:rPr kumimoji="1" lang="en-US" altLang="zh-CN" sz="2800" dirty="0">
                  <a:solidFill>
                    <a:schemeClr val="tx1"/>
                  </a:solidFill>
                  <a:latin typeface="Times" pitchFamily="2" charset="0"/>
                </a:rPr>
                <a:t>Embedding</a:t>
              </a:r>
              <a:endParaRPr kumimoji="1" lang="zh-CN" altLang="en-US" sz="28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cxnSp>
          <p:nvCxnSpPr>
            <p:cNvPr id="28" name="直线箭头连接符 103">
              <a:extLst>
                <a:ext uri="{FF2B5EF4-FFF2-40B4-BE49-F238E27FC236}">
                  <a16:creationId xmlns:a16="http://schemas.microsoft.com/office/drawing/2014/main" id="{31B8F0EB-BC9A-B11B-05F3-5CED4435FF8B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788593" y="5117286"/>
              <a:ext cx="0" cy="14890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1D5F1DF-EA9D-D399-9D47-AFECD44182F4}"/>
                </a:ext>
              </a:extLst>
            </p:cNvPr>
            <p:cNvSpPr/>
            <p:nvPr/>
          </p:nvSpPr>
          <p:spPr>
            <a:xfrm>
              <a:off x="3722809" y="4434800"/>
              <a:ext cx="3246783" cy="682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Times" pitchFamily="2" charset="0"/>
                </a:rPr>
                <a:t>Video-FFN</a:t>
              </a:r>
              <a:endParaRPr kumimoji="1" lang="zh-CN" altLang="en-US" sz="28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210F464-D42E-0976-C05E-5B5BD9B8FB40}"/>
                </a:ext>
              </a:extLst>
            </p:cNvPr>
            <p:cNvSpPr/>
            <p:nvPr/>
          </p:nvSpPr>
          <p:spPr>
            <a:xfrm>
              <a:off x="4861785" y="6284197"/>
              <a:ext cx="968829" cy="1306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1" name="直线箭头连接符 108">
              <a:extLst>
                <a:ext uri="{FF2B5EF4-FFF2-40B4-BE49-F238E27FC236}">
                  <a16:creationId xmlns:a16="http://schemas.microsoft.com/office/drawing/2014/main" id="{37FE3890-1455-E16A-690B-61773F084825}"/>
                </a:ext>
              </a:extLst>
            </p:cNvPr>
            <p:cNvCxnSpPr>
              <a:cxnSpLocks/>
              <a:stCxn id="30" idx="0"/>
              <a:endCxn id="29" idx="2"/>
            </p:cNvCxnSpPr>
            <p:nvPr/>
          </p:nvCxnSpPr>
          <p:spPr>
            <a:xfrm flipV="1">
              <a:off x="5346200" y="5117286"/>
              <a:ext cx="1" cy="11669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E6C37FF-D13A-053F-2925-17C9088379B8}"/>
                </a:ext>
              </a:extLst>
            </p:cNvPr>
            <p:cNvSpPr/>
            <p:nvPr/>
          </p:nvSpPr>
          <p:spPr>
            <a:xfrm>
              <a:off x="3367270" y="7285900"/>
              <a:ext cx="3969278" cy="1109152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2000" dirty="0">
                  <a:effectLst/>
                </a:rPr>
                <a:t>跨模态匹配模型产出的视觉向量</a:t>
              </a:r>
              <a:endParaRPr lang="en-US" altLang="zh-CN" sz="2000" dirty="0">
                <a:effectLst/>
              </a:endParaRPr>
            </a:p>
          </p:txBody>
        </p:sp>
        <p:cxnSp>
          <p:nvCxnSpPr>
            <p:cNvPr id="33" name="直线箭头连接符 113">
              <a:extLst>
                <a:ext uri="{FF2B5EF4-FFF2-40B4-BE49-F238E27FC236}">
                  <a16:creationId xmlns:a16="http://schemas.microsoft.com/office/drawing/2014/main" id="{52B5E475-12A4-7908-4B74-8E1C94379DA3}"/>
                </a:ext>
              </a:extLst>
            </p:cNvPr>
            <p:cNvCxnSpPr>
              <a:cxnSpLocks/>
              <a:stCxn id="32" idx="0"/>
              <a:endCxn id="30" idx="2"/>
            </p:cNvCxnSpPr>
            <p:nvPr/>
          </p:nvCxnSpPr>
          <p:spPr>
            <a:xfrm flipH="1" flipV="1">
              <a:off x="5346200" y="6414825"/>
              <a:ext cx="5709" cy="8710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74B85F3-274A-052C-E2DE-BD6D0A049D99}"/>
                </a:ext>
              </a:extLst>
            </p:cNvPr>
            <p:cNvSpPr/>
            <p:nvPr/>
          </p:nvSpPr>
          <p:spPr>
            <a:xfrm>
              <a:off x="1530907" y="3396128"/>
              <a:ext cx="3246783" cy="5420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solidFill>
                    <a:schemeClr val="tx1"/>
                  </a:solidFill>
                  <a:latin typeface="Times" pitchFamily="2" charset="0"/>
                </a:rPr>
                <a:t>Concatenate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Times" pitchFamily="2" charset="0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Times" pitchFamily="2" charset="0"/>
                </a:rPr>
                <a:t>Feats</a:t>
              </a:r>
              <a:endParaRPr kumimoji="1" lang="zh-CN" altLang="en-US" sz="24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cxnSp>
          <p:nvCxnSpPr>
            <p:cNvPr id="35" name="曲线连接符 120">
              <a:extLst>
                <a:ext uri="{FF2B5EF4-FFF2-40B4-BE49-F238E27FC236}">
                  <a16:creationId xmlns:a16="http://schemas.microsoft.com/office/drawing/2014/main" id="{D35A3561-3D56-68BC-31F1-64674FB71CB6}"/>
                </a:ext>
              </a:extLst>
            </p:cNvPr>
            <p:cNvCxnSpPr>
              <a:stCxn id="26" idx="0"/>
              <a:endCxn id="34" idx="2"/>
            </p:cNvCxnSpPr>
            <p:nvPr/>
          </p:nvCxnSpPr>
          <p:spPr>
            <a:xfrm rot="5400000" flipH="1" flipV="1">
              <a:off x="1723121" y="3003622"/>
              <a:ext cx="496650" cy="2365706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曲线连接符 122">
              <a:extLst>
                <a:ext uri="{FF2B5EF4-FFF2-40B4-BE49-F238E27FC236}">
                  <a16:creationId xmlns:a16="http://schemas.microsoft.com/office/drawing/2014/main" id="{9914D208-887C-38A7-5211-A8597B0F3CA0}"/>
                </a:ext>
              </a:extLst>
            </p:cNvPr>
            <p:cNvCxnSpPr>
              <a:stCxn id="29" idx="0"/>
              <a:endCxn id="34" idx="2"/>
            </p:cNvCxnSpPr>
            <p:nvPr/>
          </p:nvCxnSpPr>
          <p:spPr>
            <a:xfrm rot="16200000" flipV="1">
              <a:off x="4001925" y="3090524"/>
              <a:ext cx="496650" cy="2191902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9F3D6C0-D0C2-6389-E410-C192DF9EB24C}"/>
                </a:ext>
              </a:extLst>
            </p:cNvPr>
            <p:cNvSpPr/>
            <p:nvPr/>
          </p:nvSpPr>
          <p:spPr>
            <a:xfrm>
              <a:off x="117185" y="830663"/>
              <a:ext cx="1442632" cy="29931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" pitchFamily="2" charset="0"/>
                </a:rPr>
                <a:t>FC</a:t>
              </a:r>
              <a:endParaRPr kumimoji="1" lang="zh-CN" altLang="en-US" sz="2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DDF7CC-EFF0-E9F7-82C0-CE44B8D31C02}"/>
                </a:ext>
              </a:extLst>
            </p:cNvPr>
            <p:cNvSpPr/>
            <p:nvPr/>
          </p:nvSpPr>
          <p:spPr>
            <a:xfrm>
              <a:off x="6600936" y="1977339"/>
              <a:ext cx="2730696" cy="46882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" pitchFamily="2" charset="0"/>
                </a:rPr>
                <a:t>FC</a:t>
              </a:r>
              <a:endParaRPr kumimoji="1" lang="zh-CN" altLang="en-US" sz="2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cxnSp>
          <p:nvCxnSpPr>
            <p:cNvPr id="39" name="直线箭头连接符 126">
              <a:extLst>
                <a:ext uri="{FF2B5EF4-FFF2-40B4-BE49-F238E27FC236}">
                  <a16:creationId xmlns:a16="http://schemas.microsoft.com/office/drawing/2014/main" id="{B7AAA111-96C3-1831-BE51-F0AB116E4578}"/>
                </a:ext>
              </a:extLst>
            </p:cNvPr>
            <p:cNvCxnSpPr>
              <a:cxnSpLocks/>
              <a:stCxn id="34" idx="0"/>
              <a:endCxn id="61" idx="2"/>
            </p:cNvCxnSpPr>
            <p:nvPr/>
          </p:nvCxnSpPr>
          <p:spPr>
            <a:xfrm flipH="1" flipV="1">
              <a:off x="3154298" y="2960591"/>
              <a:ext cx="1" cy="4355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曲线连接符 132">
              <a:extLst>
                <a:ext uri="{FF2B5EF4-FFF2-40B4-BE49-F238E27FC236}">
                  <a16:creationId xmlns:a16="http://schemas.microsoft.com/office/drawing/2014/main" id="{5FD63467-A1E3-75A2-CB44-5FE9143B3307}"/>
                </a:ext>
              </a:extLst>
            </p:cNvPr>
            <p:cNvCxnSpPr>
              <a:stCxn id="29" idx="0"/>
              <a:endCxn id="38" idx="2"/>
            </p:cNvCxnSpPr>
            <p:nvPr/>
          </p:nvCxnSpPr>
          <p:spPr>
            <a:xfrm rot="5400000" flipH="1" flipV="1">
              <a:off x="5661925" y="2130442"/>
              <a:ext cx="1988635" cy="2620083"/>
            </a:xfrm>
            <a:prstGeom prst="curvedConnector3">
              <a:avLst>
                <a:gd name="adj1" fmla="val 461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134">
              <a:extLst>
                <a:ext uri="{FF2B5EF4-FFF2-40B4-BE49-F238E27FC236}">
                  <a16:creationId xmlns:a16="http://schemas.microsoft.com/office/drawing/2014/main" id="{4214B9F4-0F84-1513-B32E-41C849C2BC28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838501" y="1129975"/>
              <a:ext cx="0" cy="3198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7530EA8-22E8-990E-6198-F9B919919C75}"/>
                </a:ext>
              </a:extLst>
            </p:cNvPr>
            <p:cNvSpPr/>
            <p:nvPr/>
          </p:nvSpPr>
          <p:spPr>
            <a:xfrm>
              <a:off x="117185" y="146163"/>
              <a:ext cx="1442632" cy="29931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" pitchFamily="2" charset="0"/>
                </a:rPr>
                <a:t>T-</a:t>
              </a:r>
              <a:r>
                <a:rPr kumimoji="1" lang="en-US" altLang="zh-CN" sz="2000" dirty="0" err="1">
                  <a:solidFill>
                    <a:schemeClr val="tx1"/>
                  </a:solidFill>
                  <a:latin typeface="Times" pitchFamily="2" charset="0"/>
                </a:rPr>
                <a:t>emb</a:t>
              </a:r>
              <a:endParaRPr kumimoji="1" lang="zh-CN" altLang="en-US" sz="2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5567F8F-0465-CEAE-F1B5-C7A994E5E32B}"/>
                </a:ext>
              </a:extLst>
            </p:cNvPr>
            <p:cNvSpPr/>
            <p:nvPr/>
          </p:nvSpPr>
          <p:spPr>
            <a:xfrm>
              <a:off x="1559817" y="146114"/>
              <a:ext cx="2730696" cy="29931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" pitchFamily="2" charset="0"/>
                </a:rPr>
                <a:t>V-</a:t>
              </a:r>
              <a:r>
                <a:rPr kumimoji="1" lang="en-US" altLang="zh-CN" sz="2000" dirty="0" err="1">
                  <a:solidFill>
                    <a:schemeClr val="tx1"/>
                  </a:solidFill>
                  <a:latin typeface="Times" pitchFamily="2" charset="0"/>
                </a:rPr>
                <a:t>emb</a:t>
              </a:r>
              <a:endParaRPr kumimoji="1" lang="zh-CN" altLang="en-US" sz="2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cxnSp>
          <p:nvCxnSpPr>
            <p:cNvPr id="43" name="直线箭头连接符 138">
              <a:extLst>
                <a:ext uri="{FF2B5EF4-FFF2-40B4-BE49-F238E27FC236}">
                  <a16:creationId xmlns:a16="http://schemas.microsoft.com/office/drawing/2014/main" id="{A917A20E-6875-504C-A243-53E00F55F5EC}"/>
                </a:ext>
              </a:extLst>
            </p:cNvPr>
            <p:cNvCxnSpPr>
              <a:stCxn id="37" idx="0"/>
              <a:endCxn id="53" idx="2"/>
            </p:cNvCxnSpPr>
            <p:nvPr/>
          </p:nvCxnSpPr>
          <p:spPr>
            <a:xfrm flipV="1">
              <a:off x="838501" y="445475"/>
              <a:ext cx="0" cy="385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曲线连接符 140">
              <a:extLst>
                <a:ext uri="{FF2B5EF4-FFF2-40B4-BE49-F238E27FC236}">
                  <a16:creationId xmlns:a16="http://schemas.microsoft.com/office/drawing/2014/main" id="{0A6AE937-34ED-9097-46BA-A019212A7B3E}"/>
                </a:ext>
              </a:extLst>
            </p:cNvPr>
            <p:cNvCxnSpPr>
              <a:cxnSpLocks/>
              <a:stCxn id="38" idx="0"/>
              <a:endCxn id="54" idx="2"/>
            </p:cNvCxnSpPr>
            <p:nvPr/>
          </p:nvCxnSpPr>
          <p:spPr>
            <a:xfrm rot="16200000" flipV="1">
              <a:off x="4679769" y="-1309177"/>
              <a:ext cx="1531913" cy="504111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B7ED350-CED6-E5B1-A7A5-6EA8D66ED48A}"/>
                </a:ext>
              </a:extLst>
            </p:cNvPr>
            <p:cNvSpPr/>
            <p:nvPr/>
          </p:nvSpPr>
          <p:spPr>
            <a:xfrm>
              <a:off x="1377098" y="-1609689"/>
              <a:ext cx="1442632" cy="599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Times" pitchFamily="2" charset="0"/>
                </a:rPr>
                <a:t>score</a:t>
              </a:r>
              <a:endParaRPr kumimoji="1" lang="zh-CN" altLang="en-US" sz="2400" b="1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2EE15BF-FB18-86D2-ECE6-51BBC040BAE3}"/>
                </a:ext>
              </a:extLst>
            </p:cNvPr>
            <p:cNvSpPr/>
            <p:nvPr/>
          </p:nvSpPr>
          <p:spPr>
            <a:xfrm>
              <a:off x="1104401" y="-632130"/>
              <a:ext cx="1988027" cy="32228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" pitchFamily="2" charset="0"/>
                </a:rPr>
                <a:t>FC</a:t>
              </a:r>
              <a:endParaRPr kumimoji="1" lang="zh-CN" altLang="en-US" sz="2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cxnSp>
          <p:nvCxnSpPr>
            <p:cNvPr id="47" name="直线箭头连接符 153">
              <a:extLst>
                <a:ext uri="{FF2B5EF4-FFF2-40B4-BE49-F238E27FC236}">
                  <a16:creationId xmlns:a16="http://schemas.microsoft.com/office/drawing/2014/main" id="{1D746362-371D-EA35-695C-CFBFD6129188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2098414" y="-309841"/>
              <a:ext cx="1" cy="456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157">
              <a:extLst>
                <a:ext uri="{FF2B5EF4-FFF2-40B4-BE49-F238E27FC236}">
                  <a16:creationId xmlns:a16="http://schemas.microsoft.com/office/drawing/2014/main" id="{9F01CBA6-4228-ACAC-6644-05D91756D1F6}"/>
                </a:ext>
              </a:extLst>
            </p:cNvPr>
            <p:cNvCxnSpPr>
              <a:cxnSpLocks/>
              <a:stCxn id="46" idx="0"/>
              <a:endCxn id="45" idx="2"/>
            </p:cNvCxnSpPr>
            <p:nvPr/>
          </p:nvCxnSpPr>
          <p:spPr>
            <a:xfrm flipH="1" flipV="1">
              <a:off x="2098414" y="-1009788"/>
              <a:ext cx="1" cy="3776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BC70D5D-E669-722A-FCCB-E231BEFCB4C5}"/>
                </a:ext>
              </a:extLst>
            </p:cNvPr>
            <p:cNvSpPr/>
            <p:nvPr/>
          </p:nvSpPr>
          <p:spPr>
            <a:xfrm>
              <a:off x="-15012454" y="-3073283"/>
              <a:ext cx="12654793" cy="1199605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68C7A9F-594A-209A-6B44-A0A2F1520635}"/>
                </a:ext>
              </a:extLst>
            </p:cNvPr>
            <p:cNvSpPr/>
            <p:nvPr/>
          </p:nvSpPr>
          <p:spPr>
            <a:xfrm>
              <a:off x="-2357661" y="-3073284"/>
              <a:ext cx="12654793" cy="1199605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B4BD5CC-ECC9-C5BC-3E3D-C2A4E76BE810}"/>
                </a:ext>
              </a:extLst>
            </p:cNvPr>
            <p:cNvSpPr/>
            <p:nvPr/>
          </p:nvSpPr>
          <p:spPr>
            <a:xfrm>
              <a:off x="-15012454" y="-3073283"/>
              <a:ext cx="3430136" cy="1095772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600" dirty="0">
                  <a:solidFill>
                    <a:schemeClr val="tx1"/>
                  </a:solidFill>
                </a:rPr>
                <a:t>Teacher</a:t>
              </a:r>
              <a:r>
                <a:rPr kumimoji="1" lang="zh-CN" altLang="en-US" sz="3600" dirty="0">
                  <a:solidFill>
                    <a:schemeClr val="tx1"/>
                  </a:solidFill>
                </a:rPr>
                <a:t> 模型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25E1479-0E6A-4073-D5D1-DD6CA6232913}"/>
                </a:ext>
              </a:extLst>
            </p:cNvPr>
            <p:cNvSpPr/>
            <p:nvPr/>
          </p:nvSpPr>
          <p:spPr>
            <a:xfrm>
              <a:off x="-2341698" y="-3064936"/>
              <a:ext cx="4440112" cy="1095772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600" dirty="0">
                  <a:solidFill>
                    <a:schemeClr val="tx1"/>
                  </a:solidFill>
                </a:rPr>
                <a:t>Student</a:t>
              </a:r>
              <a:r>
                <a:rPr kumimoji="1" lang="zh-CN" altLang="en-US" sz="3600" dirty="0">
                  <a:solidFill>
                    <a:schemeClr val="tx1"/>
                  </a:solidFill>
                </a:rPr>
                <a:t> 模型</a:t>
              </a: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C80E4ADE-B3C7-DD11-FDB5-184820287039}"/>
                </a:ext>
              </a:extLst>
            </p:cNvPr>
            <p:cNvGrpSpPr/>
            <p:nvPr/>
          </p:nvGrpSpPr>
          <p:grpSpPr>
            <a:xfrm>
              <a:off x="-959038" y="6606369"/>
              <a:ext cx="3495262" cy="636105"/>
              <a:chOff x="-7535330" y="4541595"/>
              <a:chExt cx="3495262" cy="636105"/>
            </a:xfrm>
          </p:grpSpPr>
          <p:sp>
            <p:nvSpPr>
              <p:cNvPr id="86" name="圆角矩形 9">
                <a:extLst>
                  <a:ext uri="{FF2B5EF4-FFF2-40B4-BE49-F238E27FC236}">
                    <a16:creationId xmlns:a16="http://schemas.microsoft.com/office/drawing/2014/main" id="{082A34EB-D41E-4B12-D3D3-3ECAA1CAF2E7}"/>
                  </a:ext>
                </a:extLst>
              </p:cNvPr>
              <p:cNvSpPr/>
              <p:nvPr/>
            </p:nvSpPr>
            <p:spPr>
              <a:xfrm>
                <a:off x="-7411090" y="4670807"/>
                <a:ext cx="3269039" cy="37768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文本特征（标题、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OCR…</a:t>
                </a:r>
                <a:r>
                  <a:rPr kumimoji="1" lang="zh-CN" altLang="en-US" b="1" dirty="0">
                    <a:solidFill>
                      <a:schemeClr val="tx1"/>
                    </a:solidFill>
                  </a:rPr>
                  <a:t>）</a:t>
                </a: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3545B9F-EDEC-9F71-9701-DA59E5D705C1}"/>
                  </a:ext>
                </a:extLst>
              </p:cNvPr>
              <p:cNvSpPr/>
              <p:nvPr/>
            </p:nvSpPr>
            <p:spPr>
              <a:xfrm>
                <a:off x="-7535330" y="4541595"/>
                <a:ext cx="3495262" cy="636105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978E230-AFED-DB1B-E7AB-C8528454816A}"/>
                </a:ext>
              </a:extLst>
            </p:cNvPr>
            <p:cNvGrpSpPr/>
            <p:nvPr/>
          </p:nvGrpSpPr>
          <p:grpSpPr>
            <a:xfrm>
              <a:off x="12117897" y="1449843"/>
              <a:ext cx="5386759" cy="1510748"/>
              <a:chOff x="-400563" y="-1040196"/>
              <a:chExt cx="5386759" cy="1510748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7105F6F-E5E3-57EE-B683-6B1A66FA540F}"/>
                  </a:ext>
                </a:extLst>
              </p:cNvPr>
              <p:cNvSpPr/>
              <p:nvPr/>
            </p:nvSpPr>
            <p:spPr>
              <a:xfrm>
                <a:off x="-400563" y="-1040196"/>
                <a:ext cx="5386759" cy="1510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dirty="0">
                    <a:solidFill>
                      <a:schemeClr val="tx1"/>
                    </a:solidFill>
                    <a:latin typeface="Times" pitchFamily="2" charset="0"/>
                  </a:rPr>
                  <a:t>Transformer</a:t>
                </a:r>
                <a:r>
                  <a:rPr kumimoji="1" lang="zh-CN" altLang="en-US" sz="3600" dirty="0">
                    <a:solidFill>
                      <a:schemeClr val="tx1"/>
                    </a:solidFill>
                    <a:latin typeface="Times" pitchFamily="2" charset="0"/>
                  </a:rPr>
                  <a:t>模型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02B07B6-9D11-7171-5BCC-596FE9E7FA5F}"/>
                  </a:ext>
                </a:extLst>
              </p:cNvPr>
              <p:cNvSpPr txBox="1"/>
              <p:nvPr/>
            </p:nvSpPr>
            <p:spPr>
              <a:xfrm>
                <a:off x="-361259" y="-1037769"/>
                <a:ext cx="6041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rgbClr val="FF0000"/>
                    </a:solidFill>
                  </a:rPr>
                  <a:t>[CLS]</a:t>
                </a:r>
                <a:endParaRPr kumimoji="1" lang="zh-CN" altLang="en-US" sz="16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5E292CD-B51E-047D-189A-C1B3E00ADE2F}"/>
                </a:ext>
              </a:extLst>
            </p:cNvPr>
            <p:cNvSpPr/>
            <p:nvPr/>
          </p:nvSpPr>
          <p:spPr>
            <a:xfrm>
              <a:off x="13020298" y="4093557"/>
              <a:ext cx="3495262" cy="682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chemeClr val="tx1"/>
                  </a:solidFill>
                  <a:latin typeface="Times" pitchFamily="2" charset="0"/>
                </a:rPr>
                <a:t>文本</a:t>
              </a:r>
              <a:r>
                <a:rPr kumimoji="1" lang="en-US" altLang="zh-CN" sz="2800" dirty="0">
                  <a:solidFill>
                    <a:schemeClr val="tx1"/>
                  </a:solidFill>
                  <a:latin typeface="Times" pitchFamily="2" charset="0"/>
                </a:rPr>
                <a:t>Embedding</a:t>
              </a:r>
              <a:endParaRPr kumimoji="1" lang="zh-CN" altLang="en-US" sz="28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cxnSp>
          <p:nvCxnSpPr>
            <p:cNvPr id="55" name="直线箭头连接符 103">
              <a:extLst>
                <a:ext uri="{FF2B5EF4-FFF2-40B4-BE49-F238E27FC236}">
                  <a16:creationId xmlns:a16="http://schemas.microsoft.com/office/drawing/2014/main" id="{C4A8939B-F424-CB5B-38E8-177C2078A247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14767929" y="4776043"/>
              <a:ext cx="0" cy="14890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A216CE3-186D-4D3F-E13A-F80D34A5EA01}"/>
                </a:ext>
              </a:extLst>
            </p:cNvPr>
            <p:cNvGrpSpPr/>
            <p:nvPr/>
          </p:nvGrpSpPr>
          <p:grpSpPr>
            <a:xfrm>
              <a:off x="13063645" y="6288315"/>
              <a:ext cx="3495262" cy="636105"/>
              <a:chOff x="-7535330" y="4541595"/>
              <a:chExt cx="3495262" cy="636105"/>
            </a:xfrm>
          </p:grpSpPr>
          <p:sp>
            <p:nvSpPr>
              <p:cNvPr id="58" name="圆角矩形 9">
                <a:extLst>
                  <a:ext uri="{FF2B5EF4-FFF2-40B4-BE49-F238E27FC236}">
                    <a16:creationId xmlns:a16="http://schemas.microsoft.com/office/drawing/2014/main" id="{7FD6DAE7-F7E3-0F44-4800-F870EF27CD77}"/>
                  </a:ext>
                </a:extLst>
              </p:cNvPr>
              <p:cNvSpPr/>
              <p:nvPr/>
            </p:nvSpPr>
            <p:spPr>
              <a:xfrm>
                <a:off x="-7411090" y="4670807"/>
                <a:ext cx="3269039" cy="37768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文本特征（标题、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OCR…</a:t>
                </a:r>
                <a:r>
                  <a:rPr kumimoji="1" lang="zh-CN" altLang="en-US" b="1" dirty="0">
                    <a:solidFill>
                      <a:schemeClr val="tx1"/>
                    </a:solidFill>
                  </a:rPr>
                  <a:t>）</a:t>
                </a: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5FB03EB-6742-E3D3-FCD3-B98E87BA5AEE}"/>
                  </a:ext>
                </a:extLst>
              </p:cNvPr>
              <p:cNvSpPr/>
              <p:nvPr/>
            </p:nvSpPr>
            <p:spPr>
              <a:xfrm>
                <a:off x="-7535330" y="4541595"/>
                <a:ext cx="3495262" cy="636105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2B4FE2F-BCDD-1480-1CB9-48E266843B18}"/>
                </a:ext>
              </a:extLst>
            </p:cNvPr>
            <p:cNvSpPr/>
            <p:nvPr/>
          </p:nvSpPr>
          <p:spPr>
            <a:xfrm>
              <a:off x="11775526" y="703399"/>
              <a:ext cx="1442632" cy="29931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" pitchFamily="2" charset="0"/>
                </a:rPr>
                <a:t>FC</a:t>
              </a:r>
              <a:endParaRPr kumimoji="1" lang="zh-CN" altLang="en-US" sz="2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96A9D7D-3CC8-54D0-33D4-E626487F643B}"/>
                </a:ext>
              </a:extLst>
            </p:cNvPr>
            <p:cNvSpPr/>
            <p:nvPr/>
          </p:nvSpPr>
          <p:spPr>
            <a:xfrm>
              <a:off x="11775526" y="-328855"/>
              <a:ext cx="1442632" cy="599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Times" pitchFamily="2" charset="0"/>
                </a:rPr>
                <a:t>score</a:t>
              </a:r>
              <a:endParaRPr kumimoji="1" lang="zh-CN" altLang="en-US" sz="2400" b="1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cxnSp>
          <p:nvCxnSpPr>
            <p:cNvPr id="73" name="直线箭头连接符 126">
              <a:extLst>
                <a:ext uri="{FF2B5EF4-FFF2-40B4-BE49-F238E27FC236}">
                  <a16:creationId xmlns:a16="http://schemas.microsoft.com/office/drawing/2014/main" id="{964E5046-ABDD-8DDF-8AED-B6961EA348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59289" y="1014306"/>
              <a:ext cx="1" cy="4355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箭头连接符 126">
              <a:extLst>
                <a:ext uri="{FF2B5EF4-FFF2-40B4-BE49-F238E27FC236}">
                  <a16:creationId xmlns:a16="http://schemas.microsoft.com/office/drawing/2014/main" id="{E93DFDA1-67A6-8EE0-2537-192FC3C90A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59288" y="267862"/>
              <a:ext cx="1" cy="4355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箭头连接符 103">
              <a:extLst>
                <a:ext uri="{FF2B5EF4-FFF2-40B4-BE49-F238E27FC236}">
                  <a16:creationId xmlns:a16="http://schemas.microsoft.com/office/drawing/2014/main" id="{D020FD6F-9C83-C974-35B7-7C6F0E90A27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4767929" y="3050458"/>
              <a:ext cx="0" cy="10430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A6D2CF9-11A5-59E9-6B9A-20A82E12C5B4}"/>
                </a:ext>
              </a:extLst>
            </p:cNvPr>
            <p:cNvSpPr/>
            <p:nvPr/>
          </p:nvSpPr>
          <p:spPr>
            <a:xfrm>
              <a:off x="10289650" y="-3064936"/>
              <a:ext cx="8293670" cy="11987709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1DBB9298-E761-CD3C-3D1C-0E82E937495A}"/>
                </a:ext>
              </a:extLst>
            </p:cNvPr>
            <p:cNvSpPr/>
            <p:nvPr/>
          </p:nvSpPr>
          <p:spPr>
            <a:xfrm>
              <a:off x="10289649" y="-3073283"/>
              <a:ext cx="4626620" cy="1095772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600" dirty="0">
                  <a:solidFill>
                    <a:schemeClr val="tx1"/>
                  </a:solidFill>
                </a:rPr>
                <a:t>纯文本 </a:t>
              </a:r>
              <a:r>
                <a:rPr kumimoji="1" lang="en-US" altLang="zh-CN" sz="3600" dirty="0">
                  <a:solidFill>
                    <a:schemeClr val="tx1"/>
                  </a:solidFill>
                </a:rPr>
                <a:t>Student</a:t>
              </a:r>
              <a:r>
                <a:rPr kumimoji="1" lang="zh-CN" altLang="en-US" sz="3600" dirty="0">
                  <a:solidFill>
                    <a:schemeClr val="tx1"/>
                  </a:solidFill>
                </a:rPr>
                <a:t> 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77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3C6F1C-6F9F-FAA9-59C0-281654CE5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835"/>
            <a:ext cx="12192000" cy="48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9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AA29F6-56D6-0A71-ABC2-51C471273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862"/>
            <a:ext cx="12192000" cy="51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9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A0F6FE0A-AD13-E34F-0AE7-D88CEC34492B}"/>
              </a:ext>
            </a:extLst>
          </p:cNvPr>
          <p:cNvGrpSpPr/>
          <p:nvPr/>
        </p:nvGrpSpPr>
        <p:grpSpPr>
          <a:xfrm>
            <a:off x="-2731565" y="705639"/>
            <a:ext cx="17330625" cy="5100913"/>
            <a:chOff x="-2731565" y="705639"/>
            <a:chExt cx="17330625" cy="510091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2C74EB6-9E87-21B0-2DDC-C667923186CF}"/>
                </a:ext>
              </a:extLst>
            </p:cNvPr>
            <p:cNvSpPr/>
            <p:nvPr/>
          </p:nvSpPr>
          <p:spPr>
            <a:xfrm>
              <a:off x="-1108528" y="2844800"/>
              <a:ext cx="1727200" cy="5842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预处理</a:t>
              </a: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931C0726-B146-DC10-4190-17C02EFD777F}"/>
                </a:ext>
              </a:extLst>
            </p:cNvPr>
            <p:cNvSpPr/>
            <p:nvPr/>
          </p:nvSpPr>
          <p:spPr>
            <a:xfrm>
              <a:off x="1117147" y="2844800"/>
              <a:ext cx="1727200" cy="5842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Query</a:t>
              </a:r>
              <a:r>
                <a:rPr lang="zh-CN" altLang="en-US" dirty="0">
                  <a:solidFill>
                    <a:schemeClr val="tx1"/>
                  </a:solidFill>
                </a:rPr>
                <a:t>分词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A74D46D-960F-2FE1-D07A-F8DB990FD1EE}"/>
                </a:ext>
              </a:extLst>
            </p:cNvPr>
            <p:cNvSpPr/>
            <p:nvPr/>
          </p:nvSpPr>
          <p:spPr>
            <a:xfrm>
              <a:off x="3342822" y="2847452"/>
              <a:ext cx="1727200" cy="5842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Query</a:t>
              </a:r>
              <a:r>
                <a:rPr lang="zh-CN" altLang="en-US" dirty="0">
                  <a:solidFill>
                    <a:schemeClr val="tx1"/>
                  </a:solidFill>
                </a:rPr>
                <a:t>纠错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5A1C7B3D-F2CE-418A-B74D-D9EC75FAB245}"/>
                </a:ext>
              </a:extLst>
            </p:cNvPr>
            <p:cNvSpPr/>
            <p:nvPr/>
          </p:nvSpPr>
          <p:spPr>
            <a:xfrm>
              <a:off x="3342822" y="3752069"/>
              <a:ext cx="1727200" cy="5842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Query</a:t>
              </a:r>
              <a:r>
                <a:rPr lang="zh-CN" altLang="en-US" dirty="0">
                  <a:solidFill>
                    <a:schemeClr val="tx1"/>
                  </a:solidFill>
                </a:rPr>
                <a:t>归一</a:t>
              </a:r>
              <a:r>
                <a:rPr lang="en-US" altLang="zh-CN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需求扩展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1C7F60A-0622-0208-4619-32B92C55AC80}"/>
                </a:ext>
              </a:extLst>
            </p:cNvPr>
            <p:cNvSpPr/>
            <p:nvPr/>
          </p:nvSpPr>
          <p:spPr>
            <a:xfrm>
              <a:off x="3107872" y="2669652"/>
              <a:ext cx="2095500" cy="22606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2559C39-D824-7F64-E117-B29EAA363640}"/>
                </a:ext>
              </a:extLst>
            </p:cNvPr>
            <p:cNvSpPr txBox="1"/>
            <p:nvPr/>
          </p:nvSpPr>
          <p:spPr>
            <a:xfrm>
              <a:off x="3529489" y="4448594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</a:rPr>
                <a:t>Query</a:t>
              </a:r>
              <a:r>
                <a:rPr lang="zh-CN" altLang="en-US" dirty="0">
                  <a:solidFill>
                    <a:schemeClr val="accent1"/>
                  </a:solidFill>
                </a:rPr>
                <a:t>改写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4875FD32-331B-BA91-40A1-0D2447CCF68A}"/>
                </a:ext>
              </a:extLst>
            </p:cNvPr>
            <p:cNvSpPr/>
            <p:nvPr/>
          </p:nvSpPr>
          <p:spPr>
            <a:xfrm>
              <a:off x="5624989" y="2669652"/>
              <a:ext cx="1993900" cy="22606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7412CC3B-B066-242A-55A9-A258A88340F7}"/>
                </a:ext>
              </a:extLst>
            </p:cNvPr>
            <p:cNvSpPr/>
            <p:nvPr/>
          </p:nvSpPr>
          <p:spPr>
            <a:xfrm>
              <a:off x="5758338" y="2847452"/>
              <a:ext cx="1727200" cy="5842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Query</a:t>
              </a:r>
              <a:r>
                <a:rPr lang="zh-CN" altLang="en-US" dirty="0">
                  <a:solidFill>
                    <a:schemeClr val="tx1"/>
                  </a:solidFill>
                </a:rPr>
                <a:t>分词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2209D22-50AE-07AD-C78B-A794455DC2E8}"/>
                </a:ext>
              </a:extLst>
            </p:cNvPr>
            <p:cNvSpPr/>
            <p:nvPr/>
          </p:nvSpPr>
          <p:spPr>
            <a:xfrm>
              <a:off x="5758338" y="3650469"/>
              <a:ext cx="1727200" cy="71703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重要性 </a:t>
              </a:r>
              <a:r>
                <a:rPr lang="en-US" altLang="zh-CN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紧密度分析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B1B9AA4-BEE7-F9F7-828E-D9CE2455AB45}"/>
                </a:ext>
              </a:extLst>
            </p:cNvPr>
            <p:cNvSpPr txBox="1"/>
            <p:nvPr/>
          </p:nvSpPr>
          <p:spPr>
            <a:xfrm>
              <a:off x="6043093" y="4431003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</a:rPr>
                <a:t>Term</a:t>
              </a:r>
              <a:r>
                <a:rPr lang="zh-CN" altLang="en-US" dirty="0">
                  <a:solidFill>
                    <a:schemeClr val="accent1"/>
                  </a:solidFill>
                </a:rPr>
                <a:t>分析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DE71CCA-108F-D26F-50EC-DCA25FF4992F}"/>
                </a:ext>
              </a:extLst>
            </p:cNvPr>
            <p:cNvSpPr/>
            <p:nvPr/>
          </p:nvSpPr>
          <p:spPr>
            <a:xfrm>
              <a:off x="7998893" y="2669652"/>
              <a:ext cx="1993900" cy="22606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74A9967-5684-BEBF-890E-D385FBAFD1C0}"/>
                </a:ext>
              </a:extLst>
            </p:cNvPr>
            <p:cNvSpPr/>
            <p:nvPr/>
          </p:nvSpPr>
          <p:spPr>
            <a:xfrm>
              <a:off x="8132243" y="2847452"/>
              <a:ext cx="1727200" cy="5842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精准意图识别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E58067D-2BD3-72A2-6596-09908BCFA291}"/>
                </a:ext>
              </a:extLst>
            </p:cNvPr>
            <p:cNvSpPr/>
            <p:nvPr/>
          </p:nvSpPr>
          <p:spPr>
            <a:xfrm>
              <a:off x="8132243" y="3741433"/>
              <a:ext cx="1727200" cy="5842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模糊意图识别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C23B7EE-691F-5EAD-B16E-A26156DDC62D}"/>
                </a:ext>
              </a:extLst>
            </p:cNvPr>
            <p:cNvSpPr txBox="1"/>
            <p:nvPr/>
          </p:nvSpPr>
          <p:spPr>
            <a:xfrm>
              <a:off x="8441845" y="44485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</a:rPr>
                <a:t>意图识别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9B7B6711-F4CC-E861-F4EF-F23B6A795196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>
              <a:off x="618672" y="3136900"/>
              <a:ext cx="49847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27B502A-36B5-0658-49B2-7E5A02FA2573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844347" y="3136900"/>
              <a:ext cx="498475" cy="265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7CD407E8-C4D1-E5BB-3663-8449482A0928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4206422" y="3431652"/>
              <a:ext cx="0" cy="32041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1B4753FC-04F1-15B3-7736-9EDBEE868460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5070022" y="3139552"/>
              <a:ext cx="68831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5D9551A-EBE1-02C0-921A-11D45038334F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6621938" y="3431652"/>
              <a:ext cx="0" cy="21881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F8290030-1AAC-1D83-7FD4-47D515F2CF52}"/>
                </a:ext>
              </a:extLst>
            </p:cNvPr>
            <p:cNvCxnSpPr>
              <a:stCxn id="10" idx="3"/>
              <a:endCxn id="14" idx="1"/>
            </p:cNvCxnSpPr>
            <p:nvPr/>
          </p:nvCxnSpPr>
          <p:spPr>
            <a:xfrm>
              <a:off x="7485538" y="3139552"/>
              <a:ext cx="64670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192C9E37-D667-6051-8734-816988DF0BF6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8995843" y="3431652"/>
              <a:ext cx="0" cy="30978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76D1C43B-9BDC-1423-C676-F120B4BAABBB}"/>
                </a:ext>
              </a:extLst>
            </p:cNvPr>
            <p:cNvSpPr/>
            <p:nvPr/>
          </p:nvSpPr>
          <p:spPr>
            <a:xfrm>
              <a:off x="10414410" y="2847452"/>
              <a:ext cx="1727200" cy="5842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敏感识别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A1B12088-A5A9-87F8-769A-5CE4E8211406}"/>
                </a:ext>
              </a:extLst>
            </p:cNvPr>
            <p:cNvSpPr/>
            <p:nvPr/>
          </p:nvSpPr>
          <p:spPr>
            <a:xfrm>
              <a:off x="10414410" y="3783303"/>
              <a:ext cx="1727200" cy="5842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时效分析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A69FAB71-51A8-3FB6-1F2D-D73EC009B93C}"/>
                </a:ext>
              </a:extLst>
            </p:cNvPr>
            <p:cNvCxnSpPr>
              <a:stCxn id="14" idx="3"/>
              <a:endCxn id="37" idx="1"/>
            </p:cNvCxnSpPr>
            <p:nvPr/>
          </p:nvCxnSpPr>
          <p:spPr>
            <a:xfrm>
              <a:off x="9859443" y="3139552"/>
              <a:ext cx="5549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B48EA3F-52F2-2D8A-DBBB-EC14B808A45A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11278010" y="3431652"/>
              <a:ext cx="0" cy="3516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C7DCE4D0-E6B9-3DDF-44E1-A4CFD540D807}"/>
                </a:ext>
              </a:extLst>
            </p:cNvPr>
            <p:cNvSpPr/>
            <p:nvPr/>
          </p:nvSpPr>
          <p:spPr>
            <a:xfrm>
              <a:off x="12871860" y="2847452"/>
              <a:ext cx="1727200" cy="5842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人工干预</a:t>
              </a: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712684D-380B-9030-FDDE-C447854CFFD1}"/>
                </a:ext>
              </a:extLst>
            </p:cNvPr>
            <p:cNvCxnSpPr>
              <a:stCxn id="37" idx="3"/>
              <a:endCxn id="44" idx="1"/>
            </p:cNvCxnSpPr>
            <p:nvPr/>
          </p:nvCxnSpPr>
          <p:spPr>
            <a:xfrm>
              <a:off x="12141610" y="3139552"/>
              <a:ext cx="73025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866C576-617F-A2EF-061D-3027DAB619D5}"/>
                </a:ext>
              </a:extLst>
            </p:cNvPr>
            <p:cNvSpPr txBox="1"/>
            <p:nvPr/>
          </p:nvSpPr>
          <p:spPr>
            <a:xfrm>
              <a:off x="-2731565" y="2906067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Query</a:t>
              </a:r>
              <a:endParaRPr lang="zh-CN" altLang="en-US" sz="2400" dirty="0"/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5CE52F0B-4EA4-3259-921B-4331D1C96491}"/>
                </a:ext>
              </a:extLst>
            </p:cNvPr>
            <p:cNvCxnSpPr>
              <a:stCxn id="48" idx="3"/>
              <a:endCxn id="2" idx="1"/>
            </p:cNvCxnSpPr>
            <p:nvPr/>
          </p:nvCxnSpPr>
          <p:spPr>
            <a:xfrm>
              <a:off x="-1737382" y="3136900"/>
              <a:ext cx="62885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7A766088-A3F1-729B-9306-EDBB0C08A93A}"/>
                </a:ext>
              </a:extLst>
            </p:cNvPr>
            <p:cNvSpPr/>
            <p:nvPr/>
          </p:nvSpPr>
          <p:spPr>
            <a:xfrm>
              <a:off x="4550580" y="5222352"/>
              <a:ext cx="1727200" cy="5842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Sug </a:t>
              </a:r>
              <a:r>
                <a:rPr lang="zh-CN" altLang="en-US" dirty="0">
                  <a:solidFill>
                    <a:schemeClr val="tx1"/>
                  </a:solidFill>
                </a:rPr>
                <a:t>联想词</a:t>
              </a:r>
            </a:p>
          </p:txBody>
        </p:sp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318083C5-E3E1-A725-068F-049106AE90D5}"/>
                </a:ext>
              </a:extLst>
            </p:cNvPr>
            <p:cNvCxnSpPr>
              <a:stCxn id="4" idx="3"/>
              <a:endCxn id="57" idx="0"/>
            </p:cNvCxnSpPr>
            <p:nvPr/>
          </p:nvCxnSpPr>
          <p:spPr>
            <a:xfrm>
              <a:off x="5070022" y="3139552"/>
              <a:ext cx="344158" cy="208280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0B948DA3-BD71-C7D5-F56E-7854CA760A57}"/>
                </a:ext>
              </a:extLst>
            </p:cNvPr>
            <p:cNvGrpSpPr/>
            <p:nvPr/>
          </p:nvGrpSpPr>
          <p:grpSpPr>
            <a:xfrm>
              <a:off x="-784830" y="867371"/>
              <a:ext cx="1569660" cy="1831379"/>
              <a:chOff x="-950988" y="764605"/>
              <a:chExt cx="1569660" cy="1831379"/>
            </a:xfrm>
          </p:grpSpPr>
          <p:sp>
            <p:nvSpPr>
              <p:cNvPr id="61" name="左中括号 60">
                <a:extLst>
                  <a:ext uri="{FF2B5EF4-FFF2-40B4-BE49-F238E27FC236}">
                    <a16:creationId xmlns:a16="http://schemas.microsoft.com/office/drawing/2014/main" id="{32BC5262-792E-6015-EF2B-6BB5735BC6B6}"/>
                  </a:ext>
                </a:extLst>
              </p:cNvPr>
              <p:cNvSpPr/>
              <p:nvPr/>
            </p:nvSpPr>
            <p:spPr>
              <a:xfrm>
                <a:off x="-950988" y="957943"/>
                <a:ext cx="210759" cy="1480457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2DEEF9E-EBA0-0C11-E5A9-9EC66FE76390}"/>
                  </a:ext>
                </a:extLst>
              </p:cNvPr>
              <p:cNvSpPr txBox="1"/>
              <p:nvPr/>
            </p:nvSpPr>
            <p:spPr>
              <a:xfrm>
                <a:off x="-720156" y="111662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大小写转换</a:t>
                </a: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CD15F761-4C77-3F0E-1876-F9B7235639C9}"/>
                  </a:ext>
                </a:extLst>
              </p:cNvPr>
              <p:cNvSpPr txBox="1"/>
              <p:nvPr/>
            </p:nvSpPr>
            <p:spPr>
              <a:xfrm>
                <a:off x="-720156" y="1468330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全半角转换</a:t>
                </a: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BFEB2D3-8E36-4DE8-DC56-C8A2B8CCCDF7}"/>
                  </a:ext>
                </a:extLst>
              </p:cNvPr>
              <p:cNvSpPr txBox="1"/>
              <p:nvPr/>
            </p:nvSpPr>
            <p:spPr>
              <a:xfrm>
                <a:off x="-720156" y="1842206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大小写转换</a:t>
                </a: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C27CE890-8C07-F420-4B38-EED8FFD3FA8F}"/>
                  </a:ext>
                </a:extLst>
              </p:cNvPr>
              <p:cNvSpPr txBox="1"/>
              <p:nvPr/>
            </p:nvSpPr>
            <p:spPr>
              <a:xfrm>
                <a:off x="-720156" y="2226652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简繁体转换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79359AD4-F164-355D-E0D3-62583130E06D}"/>
                  </a:ext>
                </a:extLst>
              </p:cNvPr>
              <p:cNvSpPr txBox="1"/>
              <p:nvPr/>
            </p:nvSpPr>
            <p:spPr>
              <a:xfrm>
                <a:off x="-720156" y="76460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长度截断</a:t>
                </a:r>
              </a:p>
            </p:txBody>
          </p:sp>
        </p:grp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BBE167CF-5388-9F16-7729-14D1A691EE6E}"/>
                </a:ext>
              </a:extLst>
            </p:cNvPr>
            <p:cNvSpPr/>
            <p:nvPr/>
          </p:nvSpPr>
          <p:spPr>
            <a:xfrm>
              <a:off x="-1191400" y="1785257"/>
              <a:ext cx="407629" cy="1074057"/>
            </a:xfrm>
            <a:custGeom>
              <a:avLst/>
              <a:gdLst>
                <a:gd name="connsiteX0" fmla="*/ 306029 w 407629"/>
                <a:gd name="connsiteY0" fmla="*/ 1074057 h 1074057"/>
                <a:gd name="connsiteX1" fmla="*/ 1229 w 407629"/>
                <a:gd name="connsiteY1" fmla="*/ 464457 h 1074057"/>
                <a:gd name="connsiteX2" fmla="*/ 407629 w 407629"/>
                <a:gd name="connsiteY2" fmla="*/ 0 h 107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629" h="1074057">
                  <a:moveTo>
                    <a:pt x="306029" y="1074057"/>
                  </a:moveTo>
                  <a:cubicBezTo>
                    <a:pt x="145162" y="858761"/>
                    <a:pt x="-15704" y="643466"/>
                    <a:pt x="1229" y="464457"/>
                  </a:cubicBezTo>
                  <a:cubicBezTo>
                    <a:pt x="18162" y="285448"/>
                    <a:pt x="212895" y="142724"/>
                    <a:pt x="407629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98E728B3-2EF8-4C90-0C42-A09412521DE4}"/>
                </a:ext>
              </a:extLst>
            </p:cNvPr>
            <p:cNvGrpSpPr/>
            <p:nvPr/>
          </p:nvGrpSpPr>
          <p:grpSpPr>
            <a:xfrm>
              <a:off x="1288464" y="705639"/>
              <a:ext cx="2241025" cy="1905537"/>
              <a:chOff x="1452786" y="712580"/>
              <a:chExt cx="2241025" cy="1905537"/>
            </a:xfrm>
          </p:grpSpPr>
          <p:sp>
            <p:nvSpPr>
              <p:cNvPr id="69" name="左中括号 68">
                <a:extLst>
                  <a:ext uri="{FF2B5EF4-FFF2-40B4-BE49-F238E27FC236}">
                    <a16:creationId xmlns:a16="http://schemas.microsoft.com/office/drawing/2014/main" id="{94BDC442-3293-10FE-A540-3FD768A453D9}"/>
                  </a:ext>
                </a:extLst>
              </p:cNvPr>
              <p:cNvSpPr/>
              <p:nvPr/>
            </p:nvSpPr>
            <p:spPr>
              <a:xfrm>
                <a:off x="1452786" y="897246"/>
                <a:ext cx="216357" cy="1599425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2386E543-080D-E3BD-A628-C6ABEEDE3559}"/>
                  </a:ext>
                </a:extLst>
              </p:cNvPr>
              <p:cNvSpPr txBox="1"/>
              <p:nvPr/>
            </p:nvSpPr>
            <p:spPr>
              <a:xfrm>
                <a:off x="1626321" y="71258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领域词库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53B08BC-47F4-45C3-DC2A-E4280888CCF3}"/>
                  </a:ext>
                </a:extLst>
              </p:cNvPr>
              <p:cNvSpPr txBox="1"/>
              <p:nvPr/>
            </p:nvSpPr>
            <p:spPr>
              <a:xfrm>
                <a:off x="1645336" y="106070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新词挖掘</a:t>
                </a: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00A5F126-96DE-54C9-A45D-48EAB58E3C8D}"/>
                  </a:ext>
                </a:extLst>
              </p:cNvPr>
              <p:cNvSpPr txBox="1"/>
              <p:nvPr/>
            </p:nvSpPr>
            <p:spPr>
              <a:xfrm>
                <a:off x="1645336" y="144654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粗细粒度分词</a:t>
                </a: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0A6387E1-2348-E41C-F094-8244ECDF4E66}"/>
                  </a:ext>
                </a:extLst>
              </p:cNvPr>
              <p:cNvSpPr txBox="1"/>
              <p:nvPr/>
            </p:nvSpPr>
            <p:spPr>
              <a:xfrm>
                <a:off x="1669143" y="1862951"/>
                <a:ext cx="1066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POS</a:t>
                </a:r>
                <a:r>
                  <a:rPr lang="zh-CN" altLang="en-US" dirty="0"/>
                  <a:t>词性</a:t>
                </a: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153088BD-C069-BDD8-452B-B91A341F783E}"/>
                  </a:ext>
                </a:extLst>
              </p:cNvPr>
              <p:cNvSpPr txBox="1"/>
              <p:nvPr/>
            </p:nvSpPr>
            <p:spPr>
              <a:xfrm>
                <a:off x="1662486" y="2248785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标点、停用词过滤</a:t>
                </a:r>
              </a:p>
            </p:txBody>
          </p:sp>
        </p:grp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264D43F2-79EB-1090-E5C5-A9EF5B6243A2}"/>
                </a:ext>
              </a:extLst>
            </p:cNvPr>
            <p:cNvSpPr/>
            <p:nvPr/>
          </p:nvSpPr>
          <p:spPr>
            <a:xfrm>
              <a:off x="943223" y="1727200"/>
              <a:ext cx="406606" cy="1117600"/>
            </a:xfrm>
            <a:custGeom>
              <a:avLst/>
              <a:gdLst>
                <a:gd name="connsiteX0" fmla="*/ 406606 w 406606"/>
                <a:gd name="connsiteY0" fmla="*/ 1117600 h 1117600"/>
                <a:gd name="connsiteX1" fmla="*/ 206 w 406606"/>
                <a:gd name="connsiteY1" fmla="*/ 595086 h 1117600"/>
                <a:gd name="connsiteX2" fmla="*/ 363063 w 406606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606" h="1117600">
                  <a:moveTo>
                    <a:pt x="406606" y="1117600"/>
                  </a:moveTo>
                  <a:cubicBezTo>
                    <a:pt x="207034" y="949476"/>
                    <a:pt x="7463" y="781353"/>
                    <a:pt x="206" y="595086"/>
                  </a:cubicBezTo>
                  <a:cubicBezTo>
                    <a:pt x="-7051" y="408819"/>
                    <a:pt x="178006" y="204409"/>
                    <a:pt x="363063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496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D1FB428-0CBE-54CF-8DFB-B3E6D934C3F7}"/>
              </a:ext>
            </a:extLst>
          </p:cNvPr>
          <p:cNvGrpSpPr/>
          <p:nvPr/>
        </p:nvGrpSpPr>
        <p:grpSpPr>
          <a:xfrm>
            <a:off x="-1915885" y="1377236"/>
            <a:ext cx="15534169" cy="4176129"/>
            <a:chOff x="-1915885" y="1377236"/>
            <a:chExt cx="15534169" cy="4176129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1A6D36C-CA71-9DAD-122B-85DFF24106BA}"/>
                </a:ext>
              </a:extLst>
            </p:cNvPr>
            <p:cNvGrpSpPr/>
            <p:nvPr/>
          </p:nvGrpSpPr>
          <p:grpSpPr>
            <a:xfrm>
              <a:off x="7622871" y="3849168"/>
              <a:ext cx="1215572" cy="1341846"/>
              <a:chOff x="3670925" y="2614022"/>
              <a:chExt cx="1215572" cy="1341846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92575B30-78AB-5EB7-24B6-3FD593134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925" y="2614022"/>
                <a:ext cx="1215572" cy="1215572"/>
              </a:xfrm>
              <a:prstGeom prst="rect">
                <a:avLst/>
              </a:prstGeom>
            </p:spPr>
          </p:pic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C80F985-BBFD-A650-F85B-4F3B929F86F5}"/>
                  </a:ext>
                </a:extLst>
              </p:cNvPr>
              <p:cNvSpPr txBox="1"/>
              <p:nvPr/>
            </p:nvSpPr>
            <p:spPr>
              <a:xfrm>
                <a:off x="3810462" y="3617314"/>
                <a:ext cx="8242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切片</a:t>
                </a:r>
                <a:r>
                  <a:rPr lang="en-US" altLang="zh-CN" sz="1600" dirty="0"/>
                  <a:t>#2</a:t>
                </a:r>
                <a:endParaRPr lang="zh-CN" altLang="en-US" sz="1600" dirty="0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8A17FAC-68EE-005A-4E19-A46768AD9E81}"/>
                </a:ext>
              </a:extLst>
            </p:cNvPr>
            <p:cNvGrpSpPr/>
            <p:nvPr/>
          </p:nvGrpSpPr>
          <p:grpSpPr>
            <a:xfrm>
              <a:off x="6373941" y="3799133"/>
              <a:ext cx="1215572" cy="1341846"/>
              <a:chOff x="3670925" y="2614022"/>
              <a:chExt cx="1215572" cy="1341846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01AFCE52-D870-68E9-4FB1-D07D1AF43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925" y="2614022"/>
                <a:ext cx="1215572" cy="1215572"/>
              </a:xfrm>
              <a:prstGeom prst="rect">
                <a:avLst/>
              </a:prstGeom>
            </p:spPr>
          </p:pic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A075E77-B07D-1404-E46F-E3A83AA72BE8}"/>
                  </a:ext>
                </a:extLst>
              </p:cNvPr>
              <p:cNvSpPr txBox="1"/>
              <p:nvPr/>
            </p:nvSpPr>
            <p:spPr>
              <a:xfrm>
                <a:off x="3810462" y="3617314"/>
                <a:ext cx="8242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切片</a:t>
                </a:r>
                <a:r>
                  <a:rPr lang="en-US" altLang="zh-CN" sz="1600" dirty="0"/>
                  <a:t>#1</a:t>
                </a:r>
                <a:endParaRPr lang="zh-CN" altLang="en-US" sz="1600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D48E384-71EC-7E88-C937-29C2B661861E}"/>
                </a:ext>
              </a:extLst>
            </p:cNvPr>
            <p:cNvGrpSpPr/>
            <p:nvPr/>
          </p:nvGrpSpPr>
          <p:grpSpPr>
            <a:xfrm>
              <a:off x="1982099" y="3800039"/>
              <a:ext cx="1215572" cy="1341846"/>
              <a:chOff x="3670925" y="2614022"/>
              <a:chExt cx="1215572" cy="134184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C9B19581-B95E-D50F-D78F-9C7B313B6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925" y="2614022"/>
                <a:ext cx="1215572" cy="1215572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95A067A-E3AD-BDA7-D123-E0BBC3C81F3E}"/>
                  </a:ext>
                </a:extLst>
              </p:cNvPr>
              <p:cNvSpPr txBox="1"/>
              <p:nvPr/>
            </p:nvSpPr>
            <p:spPr>
              <a:xfrm>
                <a:off x="3810462" y="3617314"/>
                <a:ext cx="8242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切片</a:t>
                </a:r>
                <a:r>
                  <a:rPr lang="en-US" altLang="zh-CN" sz="1600" dirty="0"/>
                  <a:t>#1</a:t>
                </a:r>
                <a:endParaRPr lang="zh-CN" altLang="en-US" sz="1600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E380193-C9C0-EC4F-1B6F-D429FC7EAE19}"/>
                </a:ext>
              </a:extLst>
            </p:cNvPr>
            <p:cNvGrpSpPr/>
            <p:nvPr/>
          </p:nvGrpSpPr>
          <p:grpSpPr>
            <a:xfrm>
              <a:off x="3252279" y="3805482"/>
              <a:ext cx="1215572" cy="1341846"/>
              <a:chOff x="3670925" y="2614022"/>
              <a:chExt cx="1215572" cy="134184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FF4A5AE9-1772-1457-5B5E-1084D2A0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925" y="2614022"/>
                <a:ext cx="1215572" cy="1215572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4747D47-42AC-9D97-7525-AABEEDEB03BF}"/>
                  </a:ext>
                </a:extLst>
              </p:cNvPr>
              <p:cNvSpPr txBox="1"/>
              <p:nvPr/>
            </p:nvSpPr>
            <p:spPr>
              <a:xfrm>
                <a:off x="3810462" y="3617314"/>
                <a:ext cx="8242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切片</a:t>
                </a:r>
                <a:r>
                  <a:rPr lang="en-US" altLang="zh-CN" sz="1600" dirty="0"/>
                  <a:t>#2</a:t>
                </a:r>
                <a:endParaRPr lang="zh-CN" altLang="en-US" sz="1600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2A6D24F-5EC6-DEEE-1761-14D05D8CD537}"/>
                </a:ext>
              </a:extLst>
            </p:cNvPr>
            <p:cNvGrpSpPr/>
            <p:nvPr/>
          </p:nvGrpSpPr>
          <p:grpSpPr>
            <a:xfrm>
              <a:off x="4470964" y="3800039"/>
              <a:ext cx="1215572" cy="1341846"/>
              <a:chOff x="3670925" y="2614022"/>
              <a:chExt cx="1215572" cy="1341846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AE78132-2A22-C7BF-FDDC-9E89A6C7A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925" y="2614022"/>
                <a:ext cx="1215572" cy="1215572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1BFB3A-BE09-6B03-8394-074D9A08B8B5}"/>
                  </a:ext>
                </a:extLst>
              </p:cNvPr>
              <p:cNvSpPr txBox="1"/>
              <p:nvPr/>
            </p:nvSpPr>
            <p:spPr>
              <a:xfrm>
                <a:off x="3810462" y="3617314"/>
                <a:ext cx="8242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切片</a:t>
                </a:r>
                <a:r>
                  <a:rPr lang="en-US" altLang="zh-CN" sz="1600" dirty="0"/>
                  <a:t>#3</a:t>
                </a:r>
                <a:endParaRPr lang="zh-CN" altLang="en-US" sz="1600" dirty="0"/>
              </a:p>
            </p:txBody>
          </p:sp>
        </p:grp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45BC6B35-F315-1742-E42C-CB868B5C2F2E}"/>
                </a:ext>
              </a:extLst>
            </p:cNvPr>
            <p:cNvSpPr/>
            <p:nvPr/>
          </p:nvSpPr>
          <p:spPr>
            <a:xfrm>
              <a:off x="1767187" y="2011297"/>
              <a:ext cx="7597133" cy="1768957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2A52967-BE04-BE11-EB90-E3DE48B789EF}"/>
                </a:ext>
              </a:extLst>
            </p:cNvPr>
            <p:cNvSpPr txBox="1"/>
            <p:nvPr/>
          </p:nvSpPr>
          <p:spPr>
            <a:xfrm>
              <a:off x="1915896" y="2135474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召回控制器</a:t>
              </a: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0D4E3F5B-194D-67C6-93DA-A809E25D5A7E}"/>
                </a:ext>
              </a:extLst>
            </p:cNvPr>
            <p:cNvSpPr/>
            <p:nvPr/>
          </p:nvSpPr>
          <p:spPr>
            <a:xfrm>
              <a:off x="2045041" y="2959662"/>
              <a:ext cx="1089687" cy="47244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倒排拉链归并 </a:t>
              </a:r>
              <a:r>
                <a:rPr lang="en-US" altLang="zh-CN" sz="1200" dirty="0">
                  <a:solidFill>
                    <a:schemeClr val="tx1"/>
                  </a:solidFill>
                </a:rPr>
                <a:t>&amp; </a:t>
              </a:r>
              <a:r>
                <a:rPr lang="zh-CN" altLang="en-US" sz="1200" dirty="0">
                  <a:solidFill>
                    <a:schemeClr val="tx1"/>
                  </a:solidFill>
                </a:rPr>
                <a:t>截断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B851B30-C348-9504-235A-1C3D8D95B441}"/>
                </a:ext>
              </a:extLst>
            </p:cNvPr>
            <p:cNvSpPr/>
            <p:nvPr/>
          </p:nvSpPr>
          <p:spPr>
            <a:xfrm>
              <a:off x="5044672" y="2230321"/>
              <a:ext cx="1468806" cy="47244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召回结果汇总  </a:t>
              </a:r>
              <a:r>
                <a:rPr lang="en-US" altLang="zh-CN" sz="1200" dirty="0">
                  <a:solidFill>
                    <a:schemeClr val="tx1"/>
                  </a:solidFill>
                </a:rPr>
                <a:t>&amp; </a:t>
              </a:r>
              <a:r>
                <a:rPr lang="zh-CN" altLang="en-US" sz="1200" dirty="0">
                  <a:solidFill>
                    <a:schemeClr val="tx1"/>
                  </a:solidFill>
                </a:rPr>
                <a:t>排序 </a:t>
              </a:r>
              <a:r>
                <a:rPr lang="en-US" altLang="zh-CN" sz="1200" dirty="0">
                  <a:solidFill>
                    <a:schemeClr val="tx1"/>
                  </a:solidFill>
                </a:rPr>
                <a:t>&amp; </a:t>
              </a:r>
              <a:r>
                <a:rPr lang="zh-CN" altLang="en-US" sz="1200" dirty="0">
                  <a:solidFill>
                    <a:schemeClr val="tx1"/>
                  </a:solidFill>
                </a:rPr>
                <a:t>截断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1A01EA8-587C-CB5A-1F1D-8E9CB51BB326}"/>
                </a:ext>
              </a:extLst>
            </p:cNvPr>
            <p:cNvSpPr/>
            <p:nvPr/>
          </p:nvSpPr>
          <p:spPr>
            <a:xfrm>
              <a:off x="3320945" y="2959662"/>
              <a:ext cx="1089687" cy="47244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倒排拉链归并 </a:t>
              </a:r>
              <a:r>
                <a:rPr lang="en-US" altLang="zh-CN" sz="1200" dirty="0">
                  <a:solidFill>
                    <a:schemeClr val="tx1"/>
                  </a:solidFill>
                </a:rPr>
                <a:t>&amp; </a:t>
              </a:r>
              <a:r>
                <a:rPr lang="zh-CN" altLang="en-US" sz="1200" dirty="0">
                  <a:solidFill>
                    <a:schemeClr val="tx1"/>
                  </a:solidFill>
                </a:rPr>
                <a:t>截断</a:t>
              </a: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804CC1B-2A1F-D46F-EDD3-67C5B33796EF}"/>
                </a:ext>
              </a:extLst>
            </p:cNvPr>
            <p:cNvSpPr/>
            <p:nvPr/>
          </p:nvSpPr>
          <p:spPr>
            <a:xfrm>
              <a:off x="4596849" y="2959662"/>
              <a:ext cx="1089687" cy="47244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倒排拉链归并 </a:t>
              </a:r>
              <a:r>
                <a:rPr lang="en-US" altLang="zh-CN" sz="1200" dirty="0">
                  <a:solidFill>
                    <a:schemeClr val="tx1"/>
                  </a:solidFill>
                </a:rPr>
                <a:t>&amp; </a:t>
              </a:r>
              <a:r>
                <a:rPr lang="zh-CN" altLang="en-US" sz="1200" dirty="0">
                  <a:solidFill>
                    <a:schemeClr val="tx1"/>
                  </a:solidFill>
                </a:rPr>
                <a:t>截断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AAFE3EE-8E72-C719-7DEE-FB1F464487F3}"/>
                </a:ext>
              </a:extLst>
            </p:cNvPr>
            <p:cNvCxnSpPr>
              <a:stCxn id="22" idx="2"/>
            </p:cNvCxnSpPr>
            <p:nvPr/>
          </p:nvCxnSpPr>
          <p:spPr>
            <a:xfrm flipH="1">
              <a:off x="2589884" y="3432102"/>
              <a:ext cx="1" cy="61250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292F077E-BDF8-D9C7-F564-0AC77E0890B8}"/>
                </a:ext>
              </a:extLst>
            </p:cNvPr>
            <p:cNvCxnSpPr>
              <a:stCxn id="24" idx="2"/>
            </p:cNvCxnSpPr>
            <p:nvPr/>
          </p:nvCxnSpPr>
          <p:spPr>
            <a:xfrm flipH="1">
              <a:off x="3860065" y="3432102"/>
              <a:ext cx="5724" cy="61250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9D50593-A8C5-C47F-3A6A-314732761D71}"/>
                </a:ext>
              </a:extLst>
            </p:cNvPr>
            <p:cNvCxnSpPr>
              <a:stCxn id="25" idx="2"/>
            </p:cNvCxnSpPr>
            <p:nvPr/>
          </p:nvCxnSpPr>
          <p:spPr>
            <a:xfrm flipH="1">
              <a:off x="5141692" y="3432102"/>
              <a:ext cx="1" cy="61250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240CD50-E069-412E-2074-6EA4F6B6C2C8}"/>
                </a:ext>
              </a:extLst>
            </p:cNvPr>
            <p:cNvSpPr/>
            <p:nvPr/>
          </p:nvSpPr>
          <p:spPr>
            <a:xfrm>
              <a:off x="1767187" y="3904541"/>
              <a:ext cx="4381501" cy="16488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ACF7DED-DCE4-334D-A5FE-5FE23538F431}"/>
                </a:ext>
              </a:extLst>
            </p:cNvPr>
            <p:cNvSpPr txBox="1"/>
            <p:nvPr/>
          </p:nvSpPr>
          <p:spPr>
            <a:xfrm>
              <a:off x="1915896" y="5191015"/>
              <a:ext cx="1980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高质量、高时效性库层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EB470A1-9DA7-E0EC-3932-F20DCB87582B}"/>
                </a:ext>
              </a:extLst>
            </p:cNvPr>
            <p:cNvCxnSpPr>
              <a:stCxn id="22" idx="0"/>
              <a:endCxn id="23" idx="2"/>
            </p:cNvCxnSpPr>
            <p:nvPr/>
          </p:nvCxnSpPr>
          <p:spPr>
            <a:xfrm flipV="1">
              <a:off x="2589885" y="2702761"/>
              <a:ext cx="3189190" cy="25690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90F5D59-46DA-DC33-30E6-1D65318E7EBD}"/>
                </a:ext>
              </a:extLst>
            </p:cNvPr>
            <p:cNvCxnSpPr>
              <a:stCxn id="24" idx="0"/>
              <a:endCxn id="23" idx="2"/>
            </p:cNvCxnSpPr>
            <p:nvPr/>
          </p:nvCxnSpPr>
          <p:spPr>
            <a:xfrm flipV="1">
              <a:off x="3865789" y="2702761"/>
              <a:ext cx="1913286" cy="25690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A22864CC-707D-FB35-60AF-75101F0439CC}"/>
                </a:ext>
              </a:extLst>
            </p:cNvPr>
            <p:cNvCxnSpPr>
              <a:stCxn id="25" idx="0"/>
              <a:endCxn id="23" idx="2"/>
            </p:cNvCxnSpPr>
            <p:nvPr/>
          </p:nvCxnSpPr>
          <p:spPr>
            <a:xfrm flipV="1">
              <a:off x="5141693" y="2702761"/>
              <a:ext cx="637382" cy="25690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E8B0850-744E-0D19-2D4C-D72C1A4CB93A}"/>
                </a:ext>
              </a:extLst>
            </p:cNvPr>
            <p:cNvSpPr txBox="1"/>
            <p:nvPr/>
          </p:nvSpPr>
          <p:spPr>
            <a:xfrm>
              <a:off x="5532647" y="4446833"/>
              <a:ext cx="51816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FD353563-0FE1-C1AD-2F32-1AAFA97D3E72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779075" y="1804325"/>
              <a:ext cx="0" cy="42599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8B3D63B-94F7-833F-DB0A-BC204EEB113D}"/>
                </a:ext>
              </a:extLst>
            </p:cNvPr>
            <p:cNvSpPr/>
            <p:nvPr/>
          </p:nvSpPr>
          <p:spPr>
            <a:xfrm>
              <a:off x="6342833" y="3904541"/>
              <a:ext cx="3021495" cy="16488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DA09E13-3911-DF6B-F9C0-82F9F64BAB4E}"/>
                </a:ext>
              </a:extLst>
            </p:cNvPr>
            <p:cNvSpPr txBox="1"/>
            <p:nvPr/>
          </p:nvSpPr>
          <p:spPr>
            <a:xfrm>
              <a:off x="6505540" y="5191014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ANN</a:t>
              </a:r>
              <a:r>
                <a:rPr lang="zh-CN" altLang="en-US" sz="1400" dirty="0"/>
                <a:t>库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9C4BF33-8492-7AEB-CE5A-D4C428EFBF41}"/>
                </a:ext>
              </a:extLst>
            </p:cNvPr>
            <p:cNvSpPr txBox="1"/>
            <p:nvPr/>
          </p:nvSpPr>
          <p:spPr>
            <a:xfrm>
              <a:off x="8632755" y="4446833"/>
              <a:ext cx="51816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5E42763-C417-E64D-C33A-A365C2FD8A21}"/>
                </a:ext>
              </a:extLst>
            </p:cNvPr>
            <p:cNvSpPr/>
            <p:nvPr/>
          </p:nvSpPr>
          <p:spPr>
            <a:xfrm>
              <a:off x="6495182" y="2959662"/>
              <a:ext cx="1089687" cy="47244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向量化召回</a:t>
              </a: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30D22D2-FC7E-19F9-1AE0-0EFADFFED5EE}"/>
                </a:ext>
              </a:extLst>
            </p:cNvPr>
            <p:cNvCxnSpPr>
              <a:stCxn id="54" idx="2"/>
            </p:cNvCxnSpPr>
            <p:nvPr/>
          </p:nvCxnSpPr>
          <p:spPr>
            <a:xfrm flipH="1">
              <a:off x="7040025" y="3432102"/>
              <a:ext cx="1" cy="61250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D8A06209-181D-5D0F-0AF1-BC6048A5744F}"/>
                </a:ext>
              </a:extLst>
            </p:cNvPr>
            <p:cNvSpPr/>
            <p:nvPr/>
          </p:nvSpPr>
          <p:spPr>
            <a:xfrm>
              <a:off x="7762408" y="2959662"/>
              <a:ext cx="1089687" cy="47244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向量化召回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5CA3572F-C819-6801-74AF-FCF9B8912272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8307252" y="3432102"/>
              <a:ext cx="0" cy="64014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9675A6B4-ECF6-1BE1-47A5-E6B42F94BAAA}"/>
                </a:ext>
              </a:extLst>
            </p:cNvPr>
            <p:cNvCxnSpPr>
              <a:stCxn id="54" idx="0"/>
              <a:endCxn id="23" idx="2"/>
            </p:cNvCxnSpPr>
            <p:nvPr/>
          </p:nvCxnSpPr>
          <p:spPr>
            <a:xfrm flipH="1" flipV="1">
              <a:off x="5779075" y="2702761"/>
              <a:ext cx="1260951" cy="25690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D8373770-2F8D-7B89-67B3-8625066F454B}"/>
                </a:ext>
              </a:extLst>
            </p:cNvPr>
            <p:cNvCxnSpPr>
              <a:stCxn id="57" idx="0"/>
              <a:endCxn id="23" idx="2"/>
            </p:cNvCxnSpPr>
            <p:nvPr/>
          </p:nvCxnSpPr>
          <p:spPr>
            <a:xfrm flipH="1" flipV="1">
              <a:off x="5779075" y="2702761"/>
              <a:ext cx="2528177" cy="25690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19AD5979-B0EE-2EE6-6FA3-9924349DC4B6}"/>
                </a:ext>
              </a:extLst>
            </p:cNvPr>
            <p:cNvSpPr/>
            <p:nvPr/>
          </p:nvSpPr>
          <p:spPr>
            <a:xfrm>
              <a:off x="9865606" y="2009218"/>
              <a:ext cx="3752678" cy="3542069"/>
            </a:xfrm>
            <a:prstGeom prst="roundRect">
              <a:avLst>
                <a:gd name="adj" fmla="val 8600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28D9DDE9-DDDA-0C9D-E2C0-D3812B1D02E2}"/>
                </a:ext>
              </a:extLst>
            </p:cNvPr>
            <p:cNvSpPr/>
            <p:nvPr/>
          </p:nvSpPr>
          <p:spPr>
            <a:xfrm>
              <a:off x="10328185" y="2154170"/>
              <a:ext cx="1089687" cy="4724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相似度度量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A7A0A47-9AE6-DB89-BFCA-3D9062C66193}"/>
                </a:ext>
              </a:extLst>
            </p:cNvPr>
            <p:cNvSpPr/>
            <p:nvPr/>
          </p:nvSpPr>
          <p:spPr>
            <a:xfrm>
              <a:off x="10328185" y="2945180"/>
              <a:ext cx="1089687" cy="4724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输出层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B1BAC0E-D6A1-C8F0-4E5D-939012CB6539}"/>
                </a:ext>
              </a:extLst>
            </p:cNvPr>
            <p:cNvSpPr/>
            <p:nvPr/>
          </p:nvSpPr>
          <p:spPr>
            <a:xfrm>
              <a:off x="10332434" y="3600858"/>
              <a:ext cx="1089687" cy="4724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表征层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A17C68F-8D34-37FC-1306-582EA13A89F3}"/>
                </a:ext>
              </a:extLst>
            </p:cNvPr>
            <p:cNvSpPr/>
            <p:nvPr/>
          </p:nvSpPr>
          <p:spPr>
            <a:xfrm>
              <a:off x="10332433" y="4258934"/>
              <a:ext cx="1089687" cy="4724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输入层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776580E-EBEC-D6F5-5C53-59E293A06235}"/>
                </a:ext>
              </a:extLst>
            </p:cNvPr>
            <p:cNvSpPr/>
            <p:nvPr/>
          </p:nvSpPr>
          <p:spPr>
            <a:xfrm>
              <a:off x="12004743" y="2955693"/>
              <a:ext cx="1089687" cy="4724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输出层</a:t>
              </a: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26875695-2377-03B0-638B-EBB1AD76F472}"/>
                </a:ext>
              </a:extLst>
            </p:cNvPr>
            <p:cNvSpPr/>
            <p:nvPr/>
          </p:nvSpPr>
          <p:spPr>
            <a:xfrm>
              <a:off x="12004745" y="3600755"/>
              <a:ext cx="1089687" cy="4724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表征层</a:t>
              </a: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229C3A67-43BF-61F3-7051-546AEC1A596C}"/>
                </a:ext>
              </a:extLst>
            </p:cNvPr>
            <p:cNvSpPr/>
            <p:nvPr/>
          </p:nvSpPr>
          <p:spPr>
            <a:xfrm>
              <a:off x="12004744" y="4258831"/>
              <a:ext cx="1089687" cy="4724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输入层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16395-EEE7-D4D6-5768-0C651D603C9A}"/>
                </a:ext>
              </a:extLst>
            </p:cNvPr>
            <p:cNvSpPr/>
            <p:nvPr/>
          </p:nvSpPr>
          <p:spPr>
            <a:xfrm>
              <a:off x="10162870" y="2827848"/>
              <a:ext cx="1460958" cy="2484645"/>
            </a:xfrm>
            <a:prstGeom prst="rect">
              <a:avLst/>
            </a:prstGeom>
            <a:noFill/>
            <a:ln>
              <a:prstDash val="dash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60958"/>
                        <a:gd name="connsiteY0" fmla="*/ 0 h 2484645"/>
                        <a:gd name="connsiteX1" fmla="*/ 472376 w 1460958"/>
                        <a:gd name="connsiteY1" fmla="*/ 0 h 2484645"/>
                        <a:gd name="connsiteX2" fmla="*/ 915534 w 1460958"/>
                        <a:gd name="connsiteY2" fmla="*/ 0 h 2484645"/>
                        <a:gd name="connsiteX3" fmla="*/ 1460958 w 1460958"/>
                        <a:gd name="connsiteY3" fmla="*/ 0 h 2484645"/>
                        <a:gd name="connsiteX4" fmla="*/ 1460958 w 1460958"/>
                        <a:gd name="connsiteY4" fmla="*/ 472083 h 2484645"/>
                        <a:gd name="connsiteX5" fmla="*/ 1460958 w 1460958"/>
                        <a:gd name="connsiteY5" fmla="*/ 919319 h 2484645"/>
                        <a:gd name="connsiteX6" fmla="*/ 1460958 w 1460958"/>
                        <a:gd name="connsiteY6" fmla="*/ 1366555 h 2484645"/>
                        <a:gd name="connsiteX7" fmla="*/ 1460958 w 1460958"/>
                        <a:gd name="connsiteY7" fmla="*/ 1863484 h 2484645"/>
                        <a:gd name="connsiteX8" fmla="*/ 1460958 w 1460958"/>
                        <a:gd name="connsiteY8" fmla="*/ 2484645 h 2484645"/>
                        <a:gd name="connsiteX9" fmla="*/ 1003191 w 1460958"/>
                        <a:gd name="connsiteY9" fmla="*/ 2484645 h 2484645"/>
                        <a:gd name="connsiteX10" fmla="*/ 516205 w 1460958"/>
                        <a:gd name="connsiteY10" fmla="*/ 2484645 h 2484645"/>
                        <a:gd name="connsiteX11" fmla="*/ 0 w 1460958"/>
                        <a:gd name="connsiteY11" fmla="*/ 2484645 h 2484645"/>
                        <a:gd name="connsiteX12" fmla="*/ 0 w 1460958"/>
                        <a:gd name="connsiteY12" fmla="*/ 2012562 h 2484645"/>
                        <a:gd name="connsiteX13" fmla="*/ 0 w 1460958"/>
                        <a:gd name="connsiteY13" fmla="*/ 1540480 h 2484645"/>
                        <a:gd name="connsiteX14" fmla="*/ 0 w 1460958"/>
                        <a:gd name="connsiteY14" fmla="*/ 993858 h 2484645"/>
                        <a:gd name="connsiteX15" fmla="*/ 0 w 1460958"/>
                        <a:gd name="connsiteY15" fmla="*/ 447236 h 2484645"/>
                        <a:gd name="connsiteX16" fmla="*/ 0 w 1460958"/>
                        <a:gd name="connsiteY16" fmla="*/ 0 h 2484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60958" h="2484645" extrusionOk="0">
                          <a:moveTo>
                            <a:pt x="0" y="0"/>
                          </a:moveTo>
                          <a:cubicBezTo>
                            <a:pt x="194825" y="-45594"/>
                            <a:pt x="352318" y="8666"/>
                            <a:pt x="472376" y="0"/>
                          </a:cubicBezTo>
                          <a:cubicBezTo>
                            <a:pt x="592434" y="-8666"/>
                            <a:pt x="824768" y="47601"/>
                            <a:pt x="915534" y="0"/>
                          </a:cubicBezTo>
                          <a:cubicBezTo>
                            <a:pt x="1006300" y="-47601"/>
                            <a:pt x="1325463" y="23275"/>
                            <a:pt x="1460958" y="0"/>
                          </a:cubicBezTo>
                          <a:cubicBezTo>
                            <a:pt x="1477987" y="115669"/>
                            <a:pt x="1425567" y="262435"/>
                            <a:pt x="1460958" y="472083"/>
                          </a:cubicBezTo>
                          <a:cubicBezTo>
                            <a:pt x="1496349" y="681731"/>
                            <a:pt x="1419531" y="730047"/>
                            <a:pt x="1460958" y="919319"/>
                          </a:cubicBezTo>
                          <a:cubicBezTo>
                            <a:pt x="1502385" y="1108591"/>
                            <a:pt x="1444889" y="1223059"/>
                            <a:pt x="1460958" y="1366555"/>
                          </a:cubicBezTo>
                          <a:cubicBezTo>
                            <a:pt x="1477027" y="1510051"/>
                            <a:pt x="1429265" y="1721602"/>
                            <a:pt x="1460958" y="1863484"/>
                          </a:cubicBezTo>
                          <a:cubicBezTo>
                            <a:pt x="1492651" y="2005366"/>
                            <a:pt x="1459872" y="2287908"/>
                            <a:pt x="1460958" y="2484645"/>
                          </a:cubicBezTo>
                          <a:cubicBezTo>
                            <a:pt x="1242162" y="2530126"/>
                            <a:pt x="1204843" y="2464357"/>
                            <a:pt x="1003191" y="2484645"/>
                          </a:cubicBezTo>
                          <a:cubicBezTo>
                            <a:pt x="801539" y="2504933"/>
                            <a:pt x="692543" y="2449579"/>
                            <a:pt x="516205" y="2484645"/>
                          </a:cubicBezTo>
                          <a:cubicBezTo>
                            <a:pt x="339867" y="2519711"/>
                            <a:pt x="121786" y="2482406"/>
                            <a:pt x="0" y="2484645"/>
                          </a:cubicBezTo>
                          <a:cubicBezTo>
                            <a:pt x="-13356" y="2323555"/>
                            <a:pt x="52909" y="2117925"/>
                            <a:pt x="0" y="2012562"/>
                          </a:cubicBezTo>
                          <a:cubicBezTo>
                            <a:pt x="-52909" y="1907199"/>
                            <a:pt x="50059" y="1671224"/>
                            <a:pt x="0" y="1540480"/>
                          </a:cubicBezTo>
                          <a:cubicBezTo>
                            <a:pt x="-50059" y="1409736"/>
                            <a:pt x="18173" y="1239157"/>
                            <a:pt x="0" y="993858"/>
                          </a:cubicBezTo>
                          <a:cubicBezTo>
                            <a:pt x="-18173" y="748559"/>
                            <a:pt x="18109" y="692713"/>
                            <a:pt x="0" y="447236"/>
                          </a:cubicBezTo>
                          <a:cubicBezTo>
                            <a:pt x="-18109" y="201759"/>
                            <a:pt x="15698" y="18389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6CC385B-3866-F634-AB18-78CBB71F8469}"/>
                </a:ext>
              </a:extLst>
            </p:cNvPr>
            <p:cNvSpPr/>
            <p:nvPr/>
          </p:nvSpPr>
          <p:spPr>
            <a:xfrm>
              <a:off x="11819107" y="2827745"/>
              <a:ext cx="1460958" cy="2484645"/>
            </a:xfrm>
            <a:prstGeom prst="rect">
              <a:avLst/>
            </a:prstGeom>
            <a:noFill/>
            <a:ln>
              <a:prstDash val="dash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60958"/>
                        <a:gd name="connsiteY0" fmla="*/ 0 h 2484645"/>
                        <a:gd name="connsiteX1" fmla="*/ 472376 w 1460958"/>
                        <a:gd name="connsiteY1" fmla="*/ 0 h 2484645"/>
                        <a:gd name="connsiteX2" fmla="*/ 915534 w 1460958"/>
                        <a:gd name="connsiteY2" fmla="*/ 0 h 2484645"/>
                        <a:gd name="connsiteX3" fmla="*/ 1460958 w 1460958"/>
                        <a:gd name="connsiteY3" fmla="*/ 0 h 2484645"/>
                        <a:gd name="connsiteX4" fmla="*/ 1460958 w 1460958"/>
                        <a:gd name="connsiteY4" fmla="*/ 472083 h 2484645"/>
                        <a:gd name="connsiteX5" fmla="*/ 1460958 w 1460958"/>
                        <a:gd name="connsiteY5" fmla="*/ 919319 h 2484645"/>
                        <a:gd name="connsiteX6" fmla="*/ 1460958 w 1460958"/>
                        <a:gd name="connsiteY6" fmla="*/ 1366555 h 2484645"/>
                        <a:gd name="connsiteX7" fmla="*/ 1460958 w 1460958"/>
                        <a:gd name="connsiteY7" fmla="*/ 1863484 h 2484645"/>
                        <a:gd name="connsiteX8" fmla="*/ 1460958 w 1460958"/>
                        <a:gd name="connsiteY8" fmla="*/ 2484645 h 2484645"/>
                        <a:gd name="connsiteX9" fmla="*/ 1003191 w 1460958"/>
                        <a:gd name="connsiteY9" fmla="*/ 2484645 h 2484645"/>
                        <a:gd name="connsiteX10" fmla="*/ 516205 w 1460958"/>
                        <a:gd name="connsiteY10" fmla="*/ 2484645 h 2484645"/>
                        <a:gd name="connsiteX11" fmla="*/ 0 w 1460958"/>
                        <a:gd name="connsiteY11" fmla="*/ 2484645 h 2484645"/>
                        <a:gd name="connsiteX12" fmla="*/ 0 w 1460958"/>
                        <a:gd name="connsiteY12" fmla="*/ 2012562 h 2484645"/>
                        <a:gd name="connsiteX13" fmla="*/ 0 w 1460958"/>
                        <a:gd name="connsiteY13" fmla="*/ 1540480 h 2484645"/>
                        <a:gd name="connsiteX14" fmla="*/ 0 w 1460958"/>
                        <a:gd name="connsiteY14" fmla="*/ 993858 h 2484645"/>
                        <a:gd name="connsiteX15" fmla="*/ 0 w 1460958"/>
                        <a:gd name="connsiteY15" fmla="*/ 447236 h 2484645"/>
                        <a:gd name="connsiteX16" fmla="*/ 0 w 1460958"/>
                        <a:gd name="connsiteY16" fmla="*/ 0 h 2484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60958" h="2484645" extrusionOk="0">
                          <a:moveTo>
                            <a:pt x="0" y="0"/>
                          </a:moveTo>
                          <a:cubicBezTo>
                            <a:pt x="194825" y="-45594"/>
                            <a:pt x="352318" y="8666"/>
                            <a:pt x="472376" y="0"/>
                          </a:cubicBezTo>
                          <a:cubicBezTo>
                            <a:pt x="592434" y="-8666"/>
                            <a:pt x="824768" y="47601"/>
                            <a:pt x="915534" y="0"/>
                          </a:cubicBezTo>
                          <a:cubicBezTo>
                            <a:pt x="1006300" y="-47601"/>
                            <a:pt x="1325463" y="23275"/>
                            <a:pt x="1460958" y="0"/>
                          </a:cubicBezTo>
                          <a:cubicBezTo>
                            <a:pt x="1477987" y="115669"/>
                            <a:pt x="1425567" y="262435"/>
                            <a:pt x="1460958" y="472083"/>
                          </a:cubicBezTo>
                          <a:cubicBezTo>
                            <a:pt x="1496349" y="681731"/>
                            <a:pt x="1419531" y="730047"/>
                            <a:pt x="1460958" y="919319"/>
                          </a:cubicBezTo>
                          <a:cubicBezTo>
                            <a:pt x="1502385" y="1108591"/>
                            <a:pt x="1444889" y="1223059"/>
                            <a:pt x="1460958" y="1366555"/>
                          </a:cubicBezTo>
                          <a:cubicBezTo>
                            <a:pt x="1477027" y="1510051"/>
                            <a:pt x="1429265" y="1721602"/>
                            <a:pt x="1460958" y="1863484"/>
                          </a:cubicBezTo>
                          <a:cubicBezTo>
                            <a:pt x="1492651" y="2005366"/>
                            <a:pt x="1459872" y="2287908"/>
                            <a:pt x="1460958" y="2484645"/>
                          </a:cubicBezTo>
                          <a:cubicBezTo>
                            <a:pt x="1242162" y="2530126"/>
                            <a:pt x="1204843" y="2464357"/>
                            <a:pt x="1003191" y="2484645"/>
                          </a:cubicBezTo>
                          <a:cubicBezTo>
                            <a:pt x="801539" y="2504933"/>
                            <a:pt x="692543" y="2449579"/>
                            <a:pt x="516205" y="2484645"/>
                          </a:cubicBezTo>
                          <a:cubicBezTo>
                            <a:pt x="339867" y="2519711"/>
                            <a:pt x="121786" y="2482406"/>
                            <a:pt x="0" y="2484645"/>
                          </a:cubicBezTo>
                          <a:cubicBezTo>
                            <a:pt x="-13356" y="2323555"/>
                            <a:pt x="52909" y="2117925"/>
                            <a:pt x="0" y="2012562"/>
                          </a:cubicBezTo>
                          <a:cubicBezTo>
                            <a:pt x="-52909" y="1907199"/>
                            <a:pt x="50059" y="1671224"/>
                            <a:pt x="0" y="1540480"/>
                          </a:cubicBezTo>
                          <a:cubicBezTo>
                            <a:pt x="-50059" y="1409736"/>
                            <a:pt x="18173" y="1239157"/>
                            <a:pt x="0" y="993858"/>
                          </a:cubicBezTo>
                          <a:cubicBezTo>
                            <a:pt x="-18173" y="748559"/>
                            <a:pt x="18109" y="692713"/>
                            <a:pt x="0" y="447236"/>
                          </a:cubicBezTo>
                          <a:cubicBezTo>
                            <a:pt x="-18109" y="201759"/>
                            <a:pt x="15698" y="18389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A4128B0-6C2A-2553-C9F5-1FF05FAE14DB}"/>
                </a:ext>
              </a:extLst>
            </p:cNvPr>
            <p:cNvSpPr txBox="1"/>
            <p:nvPr/>
          </p:nvSpPr>
          <p:spPr>
            <a:xfrm>
              <a:off x="10396439" y="4851313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Query</a:t>
              </a:r>
              <a:r>
                <a:rPr lang="zh-CN" altLang="en-US" dirty="0"/>
                <a:t>塔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D672B42-9256-72F0-E5C3-202108FCD7B7}"/>
                </a:ext>
              </a:extLst>
            </p:cNvPr>
            <p:cNvSpPr txBox="1"/>
            <p:nvPr/>
          </p:nvSpPr>
          <p:spPr>
            <a:xfrm>
              <a:off x="12156689" y="4851210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doc</a:t>
              </a:r>
              <a:r>
                <a:rPr lang="zh-CN" altLang="en-US" dirty="0"/>
                <a:t>塔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5B88711-5315-72D9-E302-16DBFD069297}"/>
                </a:ext>
              </a:extLst>
            </p:cNvPr>
            <p:cNvCxnSpPr>
              <a:stCxn id="11" idx="0"/>
              <a:endCxn id="7" idx="2"/>
            </p:cNvCxnSpPr>
            <p:nvPr/>
          </p:nvCxnSpPr>
          <p:spPr>
            <a:xfrm flipV="1">
              <a:off x="10877277" y="4073298"/>
              <a:ext cx="1" cy="18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2072E1AE-C911-2602-C0A1-1A7EDCFE5C99}"/>
                </a:ext>
              </a:extLst>
            </p:cNvPr>
            <p:cNvCxnSpPr>
              <a:stCxn id="26" idx="0"/>
              <a:endCxn id="21" idx="2"/>
            </p:cNvCxnSpPr>
            <p:nvPr/>
          </p:nvCxnSpPr>
          <p:spPr>
            <a:xfrm flipV="1">
              <a:off x="12549588" y="4073195"/>
              <a:ext cx="1" cy="18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845245F3-A88B-B9C0-9732-7915A2E3AA67}"/>
                </a:ext>
              </a:extLst>
            </p:cNvPr>
            <p:cNvCxnSpPr>
              <a:stCxn id="7" idx="0"/>
              <a:endCxn id="5" idx="2"/>
            </p:cNvCxnSpPr>
            <p:nvPr/>
          </p:nvCxnSpPr>
          <p:spPr>
            <a:xfrm flipH="1" flipV="1">
              <a:off x="10873029" y="3417620"/>
              <a:ext cx="4249" cy="18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2F2C9F6-2580-255E-9AEC-8AC37B41CC3F}"/>
                </a:ext>
              </a:extLst>
            </p:cNvPr>
            <p:cNvCxnSpPr>
              <a:stCxn id="21" idx="0"/>
              <a:endCxn id="12" idx="2"/>
            </p:cNvCxnSpPr>
            <p:nvPr/>
          </p:nvCxnSpPr>
          <p:spPr>
            <a:xfrm flipH="1" flipV="1">
              <a:off x="12549587" y="3428133"/>
              <a:ext cx="2" cy="17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A745B09F-C26A-E3CD-D515-108CF5E94333}"/>
                </a:ext>
              </a:extLst>
            </p:cNvPr>
            <p:cNvCxnSpPr>
              <a:cxnSpLocks/>
              <a:stCxn id="12" idx="0"/>
              <a:endCxn id="62" idx="3"/>
            </p:cNvCxnSpPr>
            <p:nvPr/>
          </p:nvCxnSpPr>
          <p:spPr>
            <a:xfrm flipH="1" flipV="1">
              <a:off x="12549583" y="2629549"/>
              <a:ext cx="4" cy="326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圆柱体 61">
              <a:extLst>
                <a:ext uri="{FF2B5EF4-FFF2-40B4-BE49-F238E27FC236}">
                  <a16:creationId xmlns:a16="http://schemas.microsoft.com/office/drawing/2014/main" id="{A4EC7BD1-3304-741B-1902-A2076BF31B3E}"/>
                </a:ext>
              </a:extLst>
            </p:cNvPr>
            <p:cNvSpPr/>
            <p:nvPr/>
          </p:nvSpPr>
          <p:spPr>
            <a:xfrm>
              <a:off x="11819107" y="2149883"/>
              <a:ext cx="1460952" cy="479666"/>
            </a:xfrm>
            <a:prstGeom prst="can">
              <a:avLst>
                <a:gd name="adj" fmla="val 15071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</a:rPr>
                <a:t>离线刷库</a:t>
              </a:r>
              <a:endParaRPr lang="en-US" altLang="zh-CN" sz="105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tx1"/>
                  </a:solidFill>
                </a:rPr>
                <a:t>构建索引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9671203A-4C11-A365-8A1F-E6111C84D6FA}"/>
                </a:ext>
              </a:extLst>
            </p:cNvPr>
            <p:cNvCxnSpPr>
              <a:stCxn id="62" idx="2"/>
              <a:endCxn id="4" idx="3"/>
            </p:cNvCxnSpPr>
            <p:nvPr/>
          </p:nvCxnSpPr>
          <p:spPr>
            <a:xfrm flipH="1">
              <a:off x="11417872" y="2389716"/>
              <a:ext cx="401235" cy="6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EF331928-C88F-8BBB-635E-1FA82D7C092B}"/>
                </a:ext>
              </a:extLst>
            </p:cNvPr>
            <p:cNvCxnSpPr>
              <a:stCxn id="5" idx="0"/>
              <a:endCxn id="4" idx="2"/>
            </p:cNvCxnSpPr>
            <p:nvPr/>
          </p:nvCxnSpPr>
          <p:spPr>
            <a:xfrm flipV="1">
              <a:off x="10873029" y="2626610"/>
              <a:ext cx="0" cy="3185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连接符: 曲线 87">
              <a:extLst>
                <a:ext uri="{FF2B5EF4-FFF2-40B4-BE49-F238E27FC236}">
                  <a16:creationId xmlns:a16="http://schemas.microsoft.com/office/drawing/2014/main" id="{19A5A7E1-E412-79B0-DE99-FCBDC137E64E}"/>
                </a:ext>
              </a:extLst>
            </p:cNvPr>
            <p:cNvCxnSpPr>
              <a:stCxn id="57" idx="3"/>
              <a:endCxn id="2" idx="1"/>
            </p:cNvCxnSpPr>
            <p:nvPr/>
          </p:nvCxnSpPr>
          <p:spPr>
            <a:xfrm>
              <a:off x="8852095" y="3195882"/>
              <a:ext cx="1013511" cy="584371"/>
            </a:xfrm>
            <a:prstGeom prst="curvedConnector3">
              <a:avLst>
                <a:gd name="adj1" fmla="val 44533"/>
              </a:avLst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6A7E0DC-635D-626E-5E8E-A807C19C6A1D}"/>
                </a:ext>
              </a:extLst>
            </p:cNvPr>
            <p:cNvSpPr txBox="1"/>
            <p:nvPr/>
          </p:nvSpPr>
          <p:spPr>
            <a:xfrm>
              <a:off x="9865606" y="165199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向量化召回</a:t>
              </a: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39C3E448-812E-48A8-7C8C-4A3836BB9EAC}"/>
                </a:ext>
              </a:extLst>
            </p:cNvPr>
            <p:cNvSpPr/>
            <p:nvPr/>
          </p:nvSpPr>
          <p:spPr>
            <a:xfrm>
              <a:off x="-1669502" y="4802425"/>
              <a:ext cx="2657475" cy="47857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倒排拉链归并</a:t>
              </a:r>
            </a:p>
          </p:txBody>
        </p:sp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84EDFFA3-AE4A-9EAE-79F8-6EBF68AECD8A}"/>
                </a:ext>
              </a:extLst>
            </p:cNvPr>
            <p:cNvSpPr/>
            <p:nvPr/>
          </p:nvSpPr>
          <p:spPr>
            <a:xfrm>
              <a:off x="-1669503" y="3845851"/>
              <a:ext cx="2657475" cy="67224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依靠基础的字词匹配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特征进行排序</a:t>
              </a:r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7D32FBFF-5502-0DB4-852F-E0D5A409E50E}"/>
                </a:ext>
              </a:extLst>
            </p:cNvPr>
            <p:cNvSpPr/>
            <p:nvPr/>
          </p:nvSpPr>
          <p:spPr>
            <a:xfrm>
              <a:off x="-1669502" y="3082943"/>
              <a:ext cx="2657475" cy="47857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结果截断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B15456A4-F49E-6764-D6FF-18C6945388F2}"/>
                </a:ext>
              </a:extLst>
            </p:cNvPr>
            <p:cNvCxnSpPr>
              <a:stCxn id="94" idx="0"/>
              <a:endCxn id="95" idx="2"/>
            </p:cNvCxnSpPr>
            <p:nvPr/>
          </p:nvCxnSpPr>
          <p:spPr>
            <a:xfrm flipH="1" flipV="1">
              <a:off x="-340765" y="4518097"/>
              <a:ext cx="1" cy="284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1D11300A-3B03-8887-BD54-8228C6376E16}"/>
                </a:ext>
              </a:extLst>
            </p:cNvPr>
            <p:cNvCxnSpPr>
              <a:cxnSpLocks/>
              <a:stCxn id="95" idx="0"/>
              <a:endCxn id="96" idx="2"/>
            </p:cNvCxnSpPr>
            <p:nvPr/>
          </p:nvCxnSpPr>
          <p:spPr>
            <a:xfrm flipV="1">
              <a:off x="-340765" y="3561522"/>
              <a:ext cx="1" cy="284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70054480-4F78-B117-873B-6985AFC8A621}"/>
                </a:ext>
              </a:extLst>
            </p:cNvPr>
            <p:cNvSpPr/>
            <p:nvPr/>
          </p:nvSpPr>
          <p:spPr>
            <a:xfrm>
              <a:off x="-1915885" y="2009217"/>
              <a:ext cx="3106758" cy="3542069"/>
            </a:xfrm>
            <a:prstGeom prst="roundRect">
              <a:avLst>
                <a:gd name="adj" fmla="val 10290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C91238AA-63AF-1AB4-33CC-F981D87020EF}"/>
                </a:ext>
              </a:extLst>
            </p:cNvPr>
            <p:cNvSpPr txBox="1"/>
            <p:nvPr/>
          </p:nvSpPr>
          <p:spPr>
            <a:xfrm>
              <a:off x="-1790539" y="210911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倒排召回</a:t>
              </a:r>
            </a:p>
          </p:txBody>
        </p: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71D72330-F6B1-FCC1-EA16-8DA224FF2431}"/>
                </a:ext>
              </a:extLst>
            </p:cNvPr>
            <p:cNvCxnSpPr>
              <a:stCxn id="96" idx="0"/>
            </p:cNvCxnSpPr>
            <p:nvPr/>
          </p:nvCxnSpPr>
          <p:spPr>
            <a:xfrm flipH="1" flipV="1">
              <a:off x="-340766" y="2792621"/>
              <a:ext cx="2" cy="290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曲线 107">
              <a:extLst>
                <a:ext uri="{FF2B5EF4-FFF2-40B4-BE49-F238E27FC236}">
                  <a16:creationId xmlns:a16="http://schemas.microsoft.com/office/drawing/2014/main" id="{6C622D7C-5F0E-73F0-A1D2-048923CDF92B}"/>
                </a:ext>
              </a:extLst>
            </p:cNvPr>
            <p:cNvCxnSpPr>
              <a:stCxn id="22" idx="1"/>
              <a:endCxn id="102" idx="3"/>
            </p:cNvCxnSpPr>
            <p:nvPr/>
          </p:nvCxnSpPr>
          <p:spPr>
            <a:xfrm rot="10800000" flipV="1">
              <a:off x="1190873" y="3195882"/>
              <a:ext cx="854168" cy="584370"/>
            </a:xfrm>
            <a:prstGeom prst="curvedConnector3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333B2F4B-9DF9-B795-44C2-FCFC7FDC9962}"/>
                </a:ext>
              </a:extLst>
            </p:cNvPr>
            <p:cNvSpPr txBox="1"/>
            <p:nvPr/>
          </p:nvSpPr>
          <p:spPr>
            <a:xfrm>
              <a:off x="5265945" y="13772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排序模块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92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AADD931C-6F20-E513-E4E4-B463F5A46920}"/>
              </a:ext>
            </a:extLst>
          </p:cNvPr>
          <p:cNvGrpSpPr/>
          <p:nvPr/>
        </p:nvGrpSpPr>
        <p:grpSpPr>
          <a:xfrm>
            <a:off x="-4879749" y="3021576"/>
            <a:ext cx="20448838" cy="12104447"/>
            <a:chOff x="-2239174" y="-4542503"/>
            <a:chExt cx="20448838" cy="1210444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E75EDC0-DE95-912F-F4F5-572AEA30EB33}"/>
                </a:ext>
              </a:extLst>
            </p:cNvPr>
            <p:cNvGrpSpPr/>
            <p:nvPr/>
          </p:nvGrpSpPr>
          <p:grpSpPr>
            <a:xfrm>
              <a:off x="-2239174" y="-3726824"/>
              <a:ext cx="20448838" cy="11288768"/>
              <a:chOff x="-2239174" y="-3726824"/>
              <a:chExt cx="20448838" cy="11288768"/>
            </a:xfrm>
          </p:grpSpPr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9646E0BB-D3D5-6A65-5A95-650D98CDC76D}"/>
                  </a:ext>
                </a:extLst>
              </p:cNvPr>
              <p:cNvCxnSpPr>
                <a:stCxn id="13" idx="0"/>
                <a:endCxn id="56" idx="2"/>
              </p:cNvCxnSpPr>
              <p:nvPr/>
            </p:nvCxnSpPr>
            <p:spPr>
              <a:xfrm flipV="1">
                <a:off x="5809814" y="1928734"/>
                <a:ext cx="6752664" cy="341561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9F79E9AC-284C-E34B-46F3-B1BE97233246}"/>
                  </a:ext>
                </a:extLst>
              </p:cNvPr>
              <p:cNvSpPr/>
              <p:nvPr/>
            </p:nvSpPr>
            <p:spPr>
              <a:xfrm>
                <a:off x="-2239174" y="5561992"/>
                <a:ext cx="2490236" cy="1999952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919822-0E13-2701-B56B-3EE42C6571EB}"/>
                  </a:ext>
                </a:extLst>
              </p:cNvPr>
              <p:cNvSpPr txBox="1"/>
              <p:nvPr/>
            </p:nvSpPr>
            <p:spPr>
              <a:xfrm>
                <a:off x="-2039158" y="6976202"/>
                <a:ext cx="1607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Query</a:t>
                </a:r>
                <a:r>
                  <a:rPr lang="zh-CN" altLang="en-US" dirty="0"/>
                  <a:t>侧特征</a:t>
                </a:r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11839A1F-FD47-B0A6-FF7D-9BDA68872ED7}"/>
                  </a:ext>
                </a:extLst>
              </p:cNvPr>
              <p:cNvSpPr/>
              <p:nvPr/>
            </p:nvSpPr>
            <p:spPr>
              <a:xfrm>
                <a:off x="-1988627" y="5694506"/>
                <a:ext cx="1989142" cy="64053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/>
                  <a:t>Query Embedding</a:t>
                </a:r>
                <a:r>
                  <a:rPr lang="zh-CN" altLang="en-US" sz="1600" dirty="0"/>
                  <a:t>模型</a:t>
                </a:r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6FD8E3A8-D58C-1373-30B0-A5F6F7AEAFAC}"/>
                  </a:ext>
                </a:extLst>
              </p:cNvPr>
              <p:cNvSpPr/>
              <p:nvPr/>
            </p:nvSpPr>
            <p:spPr>
              <a:xfrm>
                <a:off x="3863190" y="6117401"/>
                <a:ext cx="1989142" cy="50247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清晰度模型</a:t>
                </a:r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C6F3E149-2E67-1DEF-1F5C-42D739C55DB8}"/>
                  </a:ext>
                </a:extLst>
              </p:cNvPr>
              <p:cNvSpPr/>
              <p:nvPr/>
            </p:nvSpPr>
            <p:spPr>
              <a:xfrm>
                <a:off x="6029671" y="6123339"/>
                <a:ext cx="1989142" cy="50247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马赛克模型</a:t>
                </a:r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D3811BB4-DBB0-57CE-05C6-2CCD619A0F89}"/>
                  </a:ext>
                </a:extLst>
              </p:cNvPr>
              <p:cNvSpPr/>
              <p:nvPr/>
            </p:nvSpPr>
            <p:spPr>
              <a:xfrm>
                <a:off x="8196152" y="6117401"/>
                <a:ext cx="1989142" cy="50247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广告检测模型</a:t>
                </a: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B2395151-8D19-6F20-6160-740675040194}"/>
                  </a:ext>
                </a:extLst>
              </p:cNvPr>
              <p:cNvSpPr/>
              <p:nvPr/>
            </p:nvSpPr>
            <p:spPr>
              <a:xfrm>
                <a:off x="3863190" y="5479945"/>
                <a:ext cx="1989142" cy="50247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音频模型</a:t>
                </a: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5680599A-E98F-F71E-758C-B04FF594F680}"/>
                  </a:ext>
                </a:extLst>
              </p:cNvPr>
              <p:cNvSpPr/>
              <p:nvPr/>
            </p:nvSpPr>
            <p:spPr>
              <a:xfrm>
                <a:off x="6029671" y="5476865"/>
                <a:ext cx="1989142" cy="50247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题文不符模型</a:t>
                </a: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862125C-A321-79F3-3BDC-7BD652A79C97}"/>
                  </a:ext>
                </a:extLst>
              </p:cNvPr>
              <p:cNvSpPr/>
              <p:nvPr/>
            </p:nvSpPr>
            <p:spPr>
              <a:xfrm>
                <a:off x="8196152" y="5476865"/>
                <a:ext cx="1989142" cy="50247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综合质量模型</a:t>
                </a: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F5CB05A7-6A44-11CF-1305-147388E12A6D}"/>
                  </a:ext>
                </a:extLst>
              </p:cNvPr>
              <p:cNvSpPr/>
              <p:nvPr/>
            </p:nvSpPr>
            <p:spPr>
              <a:xfrm>
                <a:off x="1282700" y="5344350"/>
                <a:ext cx="9054227" cy="2217593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CD6AC3E-5F36-B12F-B154-3AD3F5388819}"/>
                  </a:ext>
                </a:extLst>
              </p:cNvPr>
              <p:cNvSpPr txBox="1"/>
              <p:nvPr/>
            </p:nvSpPr>
            <p:spPr>
              <a:xfrm>
                <a:off x="1749902" y="6883869"/>
                <a:ext cx="2529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Doc</a:t>
                </a:r>
                <a:r>
                  <a:rPr lang="zh-CN" altLang="en-US" dirty="0"/>
                  <a:t>侧特征</a:t>
                </a: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FC4F0189-EB9B-0F6A-2A90-D43011825EB2}"/>
                  </a:ext>
                </a:extLst>
              </p:cNvPr>
              <p:cNvSpPr/>
              <p:nvPr/>
            </p:nvSpPr>
            <p:spPr>
              <a:xfrm>
                <a:off x="1722415" y="5476865"/>
                <a:ext cx="1989142" cy="50247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ASR</a:t>
                </a:r>
                <a:r>
                  <a:rPr lang="zh-CN" altLang="en-US" sz="2000" dirty="0"/>
                  <a:t>提取模型</a:t>
                </a:r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8E8BACEB-0827-466D-1640-62CA36D61E7E}"/>
                  </a:ext>
                </a:extLst>
              </p:cNvPr>
              <p:cNvSpPr/>
              <p:nvPr/>
            </p:nvSpPr>
            <p:spPr>
              <a:xfrm>
                <a:off x="1722415" y="6123339"/>
                <a:ext cx="1989142" cy="50247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OCR</a:t>
                </a:r>
                <a:r>
                  <a:rPr lang="zh-CN" altLang="en-US" sz="2000" dirty="0"/>
                  <a:t>提取模型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665F103-CA9E-0A71-ABEC-598CA387D03F}"/>
                  </a:ext>
                </a:extLst>
              </p:cNvPr>
              <p:cNvSpPr/>
              <p:nvPr/>
            </p:nvSpPr>
            <p:spPr>
              <a:xfrm>
                <a:off x="-1989299" y="3515213"/>
                <a:ext cx="2023274" cy="55340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相关性</a:t>
                </a:r>
                <a:r>
                  <a:rPr lang="en-US" altLang="zh-CN" dirty="0"/>
                  <a:t>NN</a:t>
                </a:r>
                <a:r>
                  <a:rPr lang="zh-CN" altLang="en-US" dirty="0"/>
                  <a:t>模型</a:t>
                </a:r>
                <a:r>
                  <a:rPr lang="en-US" altLang="zh-CN" dirty="0"/>
                  <a:t>A</a:t>
                </a:r>
                <a:endParaRPr lang="zh-CN" altLang="en-US" dirty="0"/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9411CF9C-D4F4-A5E7-7F6C-B5E1E267B70D}"/>
                  </a:ext>
                </a:extLst>
              </p:cNvPr>
              <p:cNvCxnSpPr>
                <a:cxnSpLocks/>
                <a:stCxn id="4" idx="0"/>
                <a:endCxn id="17" idx="2"/>
              </p:cNvCxnSpPr>
              <p:nvPr/>
            </p:nvCxnSpPr>
            <p:spPr>
              <a:xfrm flipV="1">
                <a:off x="-994056" y="4068619"/>
                <a:ext cx="16394" cy="149337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B98364D-BC02-12CF-3CD1-BAFCCA618028}"/>
                  </a:ext>
                </a:extLst>
              </p:cNvPr>
              <p:cNvSpPr/>
              <p:nvPr/>
            </p:nvSpPr>
            <p:spPr>
              <a:xfrm>
                <a:off x="171371" y="3515213"/>
                <a:ext cx="2023274" cy="55340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相关性</a:t>
                </a:r>
                <a:r>
                  <a:rPr lang="en-US" altLang="zh-CN" dirty="0"/>
                  <a:t>NN</a:t>
                </a:r>
                <a:r>
                  <a:rPr lang="zh-CN" altLang="en-US" dirty="0"/>
                  <a:t>模型</a:t>
                </a:r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A72505B-0B3C-099A-D5A2-CC8BE1C04B79}"/>
                  </a:ext>
                </a:extLst>
              </p:cNvPr>
              <p:cNvSpPr/>
              <p:nvPr/>
            </p:nvSpPr>
            <p:spPr>
              <a:xfrm>
                <a:off x="2332041" y="3506129"/>
                <a:ext cx="2023274" cy="55340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相关性</a:t>
                </a:r>
                <a:r>
                  <a:rPr lang="en-US" altLang="zh-CN" dirty="0"/>
                  <a:t>NN</a:t>
                </a:r>
                <a:r>
                  <a:rPr lang="zh-CN" altLang="en-US" dirty="0"/>
                  <a:t>模型</a:t>
                </a:r>
                <a:r>
                  <a:rPr lang="en-US" altLang="zh-CN" dirty="0"/>
                  <a:t>C</a:t>
                </a:r>
                <a:endParaRPr lang="zh-CN" altLang="en-US" dirty="0"/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8CFEC4C-B4BB-3B2E-6520-2AF2DF3703CC}"/>
                  </a:ext>
                </a:extLst>
              </p:cNvPr>
              <p:cNvCxnSpPr>
                <a:cxnSpLocks/>
                <a:stCxn id="13" idx="0"/>
                <a:endCxn id="17" idx="2"/>
              </p:cNvCxnSpPr>
              <p:nvPr/>
            </p:nvCxnSpPr>
            <p:spPr>
              <a:xfrm flipH="1" flipV="1">
                <a:off x="-977662" y="4068619"/>
                <a:ext cx="6787476" cy="12757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6819135D-4512-8750-371E-7B7E90DB7174}"/>
                  </a:ext>
                </a:extLst>
              </p:cNvPr>
              <p:cNvCxnSpPr>
                <a:cxnSpLocks/>
                <a:stCxn id="4" idx="0"/>
                <a:endCxn id="19" idx="2"/>
              </p:cNvCxnSpPr>
              <p:nvPr/>
            </p:nvCxnSpPr>
            <p:spPr>
              <a:xfrm flipV="1">
                <a:off x="-994056" y="4068619"/>
                <a:ext cx="2177064" cy="149337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C3B2343F-5C81-B357-37E0-4C378D75D9C0}"/>
                  </a:ext>
                </a:extLst>
              </p:cNvPr>
              <p:cNvCxnSpPr>
                <a:cxnSpLocks/>
                <a:stCxn id="13" idx="0"/>
                <a:endCxn id="19" idx="2"/>
              </p:cNvCxnSpPr>
              <p:nvPr/>
            </p:nvCxnSpPr>
            <p:spPr>
              <a:xfrm flipH="1" flipV="1">
                <a:off x="1183008" y="4068619"/>
                <a:ext cx="4626806" cy="12757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6BBF5367-6A44-1434-5D63-46A1AAFDE3F7}"/>
                  </a:ext>
                </a:extLst>
              </p:cNvPr>
              <p:cNvCxnSpPr>
                <a:cxnSpLocks/>
                <a:stCxn id="4" idx="0"/>
                <a:endCxn id="20" idx="2"/>
              </p:cNvCxnSpPr>
              <p:nvPr/>
            </p:nvCxnSpPr>
            <p:spPr>
              <a:xfrm flipV="1">
                <a:off x="-994056" y="4059535"/>
                <a:ext cx="4337734" cy="150245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ED977B11-E2A0-47D9-A0A5-8D88633BB82B}"/>
                  </a:ext>
                </a:extLst>
              </p:cNvPr>
              <p:cNvCxnSpPr>
                <a:cxnSpLocks/>
                <a:stCxn id="13" idx="0"/>
                <a:endCxn id="20" idx="2"/>
              </p:cNvCxnSpPr>
              <p:nvPr/>
            </p:nvCxnSpPr>
            <p:spPr>
              <a:xfrm flipH="1" flipV="1">
                <a:off x="3343678" y="4059535"/>
                <a:ext cx="2466136" cy="12848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DDAD79D5-E4BF-88FB-5C90-F7CF4D227AFE}"/>
                  </a:ext>
                </a:extLst>
              </p:cNvPr>
              <p:cNvCxnSpPr>
                <a:stCxn id="17" idx="0"/>
                <a:endCxn id="112" idx="2"/>
              </p:cNvCxnSpPr>
              <p:nvPr/>
            </p:nvCxnSpPr>
            <p:spPr>
              <a:xfrm flipV="1">
                <a:off x="-977662" y="1930125"/>
                <a:ext cx="2247613" cy="158508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8ACD81DD-2FB4-4930-E184-686BD424F4E3}"/>
                  </a:ext>
                </a:extLst>
              </p:cNvPr>
              <p:cNvCxnSpPr>
                <a:stCxn id="19" idx="0"/>
                <a:endCxn id="112" idx="2"/>
              </p:cNvCxnSpPr>
              <p:nvPr/>
            </p:nvCxnSpPr>
            <p:spPr>
              <a:xfrm flipV="1">
                <a:off x="1183008" y="1930125"/>
                <a:ext cx="86943" cy="158508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E5103B3-6884-0842-A3F6-957C898C85D8}"/>
                  </a:ext>
                </a:extLst>
              </p:cNvPr>
              <p:cNvCxnSpPr>
                <a:stCxn id="20" idx="0"/>
                <a:endCxn id="112" idx="2"/>
              </p:cNvCxnSpPr>
              <p:nvPr/>
            </p:nvCxnSpPr>
            <p:spPr>
              <a:xfrm flipH="1" flipV="1">
                <a:off x="1269951" y="1930125"/>
                <a:ext cx="2073727" cy="157600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3A764205-06EA-375D-45E3-92778F0E0DC0}"/>
                  </a:ext>
                </a:extLst>
              </p:cNvPr>
              <p:cNvGrpSpPr/>
              <p:nvPr/>
            </p:nvGrpSpPr>
            <p:grpSpPr>
              <a:xfrm>
                <a:off x="-851916" y="133875"/>
                <a:ext cx="4138921" cy="1796250"/>
                <a:chOff x="-938859" y="710102"/>
                <a:chExt cx="4138921" cy="1796250"/>
              </a:xfrm>
            </p:grpSpPr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55A8E39B-68B5-A99D-66C5-B3A043755173}"/>
                    </a:ext>
                  </a:extLst>
                </p:cNvPr>
                <p:cNvGrpSpPr/>
                <p:nvPr/>
              </p:nvGrpSpPr>
              <p:grpSpPr>
                <a:xfrm>
                  <a:off x="-834047" y="1171471"/>
                  <a:ext cx="4034109" cy="1334881"/>
                  <a:chOff x="2455181" y="1703287"/>
                  <a:chExt cx="7660369" cy="2901950"/>
                </a:xfrm>
              </p:grpSpPr>
              <p:sp>
                <p:nvSpPr>
                  <p:cNvPr id="112" name="矩形 111">
                    <a:extLst>
                      <a:ext uri="{FF2B5EF4-FFF2-40B4-BE49-F238E27FC236}">
                        <a16:creationId xmlns:a16="http://schemas.microsoft.com/office/drawing/2014/main" id="{53A21241-9F00-35C5-01E4-8C044995A2F4}"/>
                      </a:ext>
                    </a:extLst>
                  </p:cNvPr>
                  <p:cNvSpPr/>
                  <p:nvPr/>
                </p:nvSpPr>
                <p:spPr>
                  <a:xfrm>
                    <a:off x="2455181" y="1703287"/>
                    <a:ext cx="7660369" cy="290195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3" name="椭圆 112">
                    <a:extLst>
                      <a:ext uri="{FF2B5EF4-FFF2-40B4-BE49-F238E27FC236}">
                        <a16:creationId xmlns:a16="http://schemas.microsoft.com/office/drawing/2014/main" id="{C37596E1-4A87-1EB4-FD33-F9EDED8B9A5D}"/>
                      </a:ext>
                    </a:extLst>
                  </p:cNvPr>
                  <p:cNvSpPr/>
                  <p:nvPr/>
                </p:nvSpPr>
                <p:spPr>
                  <a:xfrm>
                    <a:off x="4305300" y="2068413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椭圆 113">
                    <a:extLst>
                      <a:ext uri="{FF2B5EF4-FFF2-40B4-BE49-F238E27FC236}">
                        <a16:creationId xmlns:a16="http://schemas.microsoft.com/office/drawing/2014/main" id="{B8CF6BC6-1EBB-9094-2641-5D4D4CA103C9}"/>
                      </a:ext>
                    </a:extLst>
                  </p:cNvPr>
                  <p:cNvSpPr/>
                  <p:nvPr/>
                </p:nvSpPr>
                <p:spPr>
                  <a:xfrm>
                    <a:off x="3533775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47EDFBB6-8672-1A58-C144-00030F7F6744}"/>
                      </a:ext>
                    </a:extLst>
                  </p:cNvPr>
                  <p:cNvSpPr/>
                  <p:nvPr/>
                </p:nvSpPr>
                <p:spPr>
                  <a:xfrm>
                    <a:off x="5070829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19075C42-99FB-4EDC-06AD-54B98D16EEDB}"/>
                      </a:ext>
                    </a:extLst>
                  </p:cNvPr>
                  <p:cNvSpPr/>
                  <p:nvPr/>
                </p:nvSpPr>
                <p:spPr>
                  <a:xfrm>
                    <a:off x="2576513" y="3686254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7" name="椭圆 116">
                    <a:extLst>
                      <a:ext uri="{FF2B5EF4-FFF2-40B4-BE49-F238E27FC236}">
                        <a16:creationId xmlns:a16="http://schemas.microsoft.com/office/drawing/2014/main" id="{6BED38D9-E38B-6C72-15FD-F709C2B2E382}"/>
                      </a:ext>
                    </a:extLst>
                  </p:cNvPr>
                  <p:cNvSpPr/>
                  <p:nvPr/>
                </p:nvSpPr>
                <p:spPr>
                  <a:xfrm rot="538998">
                    <a:off x="4158377" y="3656037"/>
                    <a:ext cx="419100" cy="40808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8" name="直接箭头连接符 117">
                    <a:extLst>
                      <a:ext uri="{FF2B5EF4-FFF2-40B4-BE49-F238E27FC236}">
                        <a16:creationId xmlns:a16="http://schemas.microsoft.com/office/drawing/2014/main" id="{84D6BE53-B38E-D66E-82F3-020C6462E903}"/>
                      </a:ext>
                    </a:extLst>
                  </p:cNvPr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3891499" y="2416738"/>
                    <a:ext cx="475177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接箭头连接符 118">
                    <a:extLst>
                      <a:ext uri="{FF2B5EF4-FFF2-40B4-BE49-F238E27FC236}">
                        <a16:creationId xmlns:a16="http://schemas.microsoft.com/office/drawing/2014/main" id="{9D693B55-A9D7-72AD-62F2-34DC2277799C}"/>
                      </a:ext>
                    </a:extLst>
                  </p:cNvPr>
                  <p:cNvCxnSpPr>
                    <a:cxnSpLocks/>
                    <a:stCxn id="114" idx="3"/>
                    <a:endCxn id="116" idx="7"/>
                  </p:cNvCxnSpPr>
                  <p:nvPr/>
                </p:nvCxnSpPr>
                <p:spPr>
                  <a:xfrm flipH="1">
                    <a:off x="2934237" y="3159685"/>
                    <a:ext cx="660914" cy="586332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接箭头连接符 119">
                    <a:extLst>
                      <a:ext uri="{FF2B5EF4-FFF2-40B4-BE49-F238E27FC236}">
                        <a16:creationId xmlns:a16="http://schemas.microsoft.com/office/drawing/2014/main" id="{A14042F1-1957-D5F9-6966-CB59EC264389}"/>
                      </a:ext>
                    </a:extLst>
                  </p:cNvPr>
                  <p:cNvCxnSpPr>
                    <a:cxnSpLocks/>
                    <a:stCxn id="114" idx="5"/>
                    <a:endCxn id="117" idx="1"/>
                  </p:cNvCxnSpPr>
                  <p:nvPr/>
                </p:nvCxnSpPr>
                <p:spPr>
                  <a:xfrm>
                    <a:off x="3891499" y="3159685"/>
                    <a:ext cx="352601" cy="534748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接箭头连接符 120">
                    <a:extLst>
                      <a:ext uri="{FF2B5EF4-FFF2-40B4-BE49-F238E27FC236}">
                        <a16:creationId xmlns:a16="http://schemas.microsoft.com/office/drawing/2014/main" id="{32C6971F-80EB-478C-9C7D-8E8A515E6CB1}"/>
                      </a:ext>
                    </a:extLst>
                  </p:cNvPr>
                  <p:cNvCxnSpPr>
                    <a:cxnSpLocks/>
                    <a:stCxn id="113" idx="5"/>
                    <a:endCxn id="115" idx="1"/>
                  </p:cNvCxnSpPr>
                  <p:nvPr/>
                </p:nvCxnSpPr>
                <p:spPr>
                  <a:xfrm>
                    <a:off x="4663024" y="2416738"/>
                    <a:ext cx="469181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椭圆 121">
                    <a:extLst>
                      <a:ext uri="{FF2B5EF4-FFF2-40B4-BE49-F238E27FC236}">
                        <a16:creationId xmlns:a16="http://schemas.microsoft.com/office/drawing/2014/main" id="{2DB6E606-1EE7-0512-2A13-8FE4EE94C82E}"/>
                      </a:ext>
                    </a:extLst>
                  </p:cNvPr>
                  <p:cNvSpPr/>
                  <p:nvPr/>
                </p:nvSpPr>
                <p:spPr>
                  <a:xfrm>
                    <a:off x="8579034" y="2068413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椭圆 122">
                    <a:extLst>
                      <a:ext uri="{FF2B5EF4-FFF2-40B4-BE49-F238E27FC236}">
                        <a16:creationId xmlns:a16="http://schemas.microsoft.com/office/drawing/2014/main" id="{4D1D9F30-E007-DF4E-87CB-38479514C524}"/>
                      </a:ext>
                    </a:extLst>
                  </p:cNvPr>
                  <p:cNvSpPr/>
                  <p:nvPr/>
                </p:nvSpPr>
                <p:spPr>
                  <a:xfrm>
                    <a:off x="7807509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椭圆 123">
                    <a:extLst>
                      <a:ext uri="{FF2B5EF4-FFF2-40B4-BE49-F238E27FC236}">
                        <a16:creationId xmlns:a16="http://schemas.microsoft.com/office/drawing/2014/main" id="{7E42E6F1-B7DA-2C0E-4D77-05FFF2A0B714}"/>
                      </a:ext>
                    </a:extLst>
                  </p:cNvPr>
                  <p:cNvSpPr/>
                  <p:nvPr/>
                </p:nvSpPr>
                <p:spPr>
                  <a:xfrm>
                    <a:off x="9344563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5" name="椭圆 124">
                    <a:extLst>
                      <a:ext uri="{FF2B5EF4-FFF2-40B4-BE49-F238E27FC236}">
                        <a16:creationId xmlns:a16="http://schemas.microsoft.com/office/drawing/2014/main" id="{D3FA16E1-5E7F-D483-7C3B-234739FD394E}"/>
                      </a:ext>
                    </a:extLst>
                  </p:cNvPr>
                  <p:cNvSpPr/>
                  <p:nvPr/>
                </p:nvSpPr>
                <p:spPr>
                  <a:xfrm>
                    <a:off x="6850247" y="3686254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26" name="椭圆 125">
                    <a:extLst>
                      <a:ext uri="{FF2B5EF4-FFF2-40B4-BE49-F238E27FC236}">
                        <a16:creationId xmlns:a16="http://schemas.microsoft.com/office/drawing/2014/main" id="{238F23F2-7C92-C056-E192-328F4338ADC2}"/>
                      </a:ext>
                    </a:extLst>
                  </p:cNvPr>
                  <p:cNvSpPr/>
                  <p:nvPr/>
                </p:nvSpPr>
                <p:spPr>
                  <a:xfrm rot="4608767">
                    <a:off x="8689999" y="3686254"/>
                    <a:ext cx="419100" cy="40808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7" name="直接箭头连接符 126">
                    <a:extLst>
                      <a:ext uri="{FF2B5EF4-FFF2-40B4-BE49-F238E27FC236}">
                        <a16:creationId xmlns:a16="http://schemas.microsoft.com/office/drawing/2014/main" id="{688C96B0-02F3-1A42-9871-9D0D8075DB48}"/>
                      </a:ext>
                    </a:extLst>
                  </p:cNvPr>
                  <p:cNvCxnSpPr>
                    <a:stCxn id="122" idx="3"/>
                    <a:endCxn id="123" idx="7"/>
                  </p:cNvCxnSpPr>
                  <p:nvPr/>
                </p:nvCxnSpPr>
                <p:spPr>
                  <a:xfrm flipH="1">
                    <a:off x="8165233" y="2416738"/>
                    <a:ext cx="475177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箭头连接符 127">
                    <a:extLst>
                      <a:ext uri="{FF2B5EF4-FFF2-40B4-BE49-F238E27FC236}">
                        <a16:creationId xmlns:a16="http://schemas.microsoft.com/office/drawing/2014/main" id="{BCA54F6A-F28B-6814-806E-6EC9C9275DAF}"/>
                      </a:ext>
                    </a:extLst>
                  </p:cNvPr>
                  <p:cNvCxnSpPr>
                    <a:cxnSpLocks/>
                    <a:stCxn id="123" idx="3"/>
                    <a:endCxn id="125" idx="7"/>
                  </p:cNvCxnSpPr>
                  <p:nvPr/>
                </p:nvCxnSpPr>
                <p:spPr>
                  <a:xfrm flipH="1">
                    <a:off x="7207971" y="3159685"/>
                    <a:ext cx="660914" cy="586332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直接箭头连接符 128">
                    <a:extLst>
                      <a:ext uri="{FF2B5EF4-FFF2-40B4-BE49-F238E27FC236}">
                        <a16:creationId xmlns:a16="http://schemas.microsoft.com/office/drawing/2014/main" id="{87EFFD19-74BF-0B94-B1B2-7A1B7499ACFC}"/>
                      </a:ext>
                    </a:extLst>
                  </p:cNvPr>
                  <p:cNvCxnSpPr>
                    <a:cxnSpLocks/>
                    <a:stCxn id="124" idx="3"/>
                    <a:endCxn id="126" idx="1"/>
                  </p:cNvCxnSpPr>
                  <p:nvPr/>
                </p:nvCxnSpPr>
                <p:spPr>
                  <a:xfrm flipH="1">
                    <a:off x="9006222" y="3159685"/>
                    <a:ext cx="399717" cy="553431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直接箭头连接符 129">
                    <a:extLst>
                      <a:ext uri="{FF2B5EF4-FFF2-40B4-BE49-F238E27FC236}">
                        <a16:creationId xmlns:a16="http://schemas.microsoft.com/office/drawing/2014/main" id="{0CFCBBD4-815D-7163-9B79-71705C3E3F1E}"/>
                      </a:ext>
                    </a:extLst>
                  </p:cNvPr>
                  <p:cNvCxnSpPr>
                    <a:cxnSpLocks/>
                    <a:stCxn id="122" idx="5"/>
                    <a:endCxn id="124" idx="1"/>
                  </p:cNvCxnSpPr>
                  <p:nvPr/>
                </p:nvCxnSpPr>
                <p:spPr>
                  <a:xfrm>
                    <a:off x="8936758" y="2416738"/>
                    <a:ext cx="469181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566EC8CA-A3A7-696C-F16F-BA2F3E62EFAC}"/>
                      </a:ext>
                    </a:extLst>
                  </p:cNvPr>
                  <p:cNvSpPr txBox="1"/>
                  <p:nvPr/>
                </p:nvSpPr>
                <p:spPr>
                  <a:xfrm>
                    <a:off x="5935135" y="2379913"/>
                    <a:ext cx="897902" cy="16727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/>
                      <a:t>…</a:t>
                    </a:r>
                    <a:endParaRPr lang="zh-CN" altLang="en-US" sz="4400" dirty="0"/>
                  </a:p>
                </p:txBody>
              </p:sp>
            </p:grpSp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9144452A-05D1-C812-3F05-002AAF1D9BED}"/>
                    </a:ext>
                  </a:extLst>
                </p:cNvPr>
                <p:cNvSpPr txBox="1"/>
                <p:nvPr/>
              </p:nvSpPr>
              <p:spPr>
                <a:xfrm>
                  <a:off x="-938859" y="710102"/>
                  <a:ext cx="25296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相关性树模型</a:t>
                  </a: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922DC057-D862-49DD-A424-694FD519D1C4}"/>
                  </a:ext>
                </a:extLst>
              </p:cNvPr>
              <p:cNvGrpSpPr/>
              <p:nvPr/>
            </p:nvGrpSpPr>
            <p:grpSpPr>
              <a:xfrm>
                <a:off x="5420085" y="207731"/>
                <a:ext cx="4107553" cy="1721003"/>
                <a:chOff x="5408745" y="582840"/>
                <a:chExt cx="4107553" cy="1721003"/>
              </a:xfrm>
            </p:grpSpPr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DBBC1869-37AC-9674-2A4D-2FDD213029D5}"/>
                    </a:ext>
                  </a:extLst>
                </p:cNvPr>
                <p:cNvGrpSpPr/>
                <p:nvPr/>
              </p:nvGrpSpPr>
              <p:grpSpPr>
                <a:xfrm>
                  <a:off x="5482189" y="968962"/>
                  <a:ext cx="4034109" cy="1334881"/>
                  <a:chOff x="2455181" y="1703287"/>
                  <a:chExt cx="7660369" cy="2901950"/>
                </a:xfrm>
              </p:grpSpPr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4D150F31-3DA1-19A8-45A6-81368FEF4AF9}"/>
                      </a:ext>
                    </a:extLst>
                  </p:cNvPr>
                  <p:cNvSpPr/>
                  <p:nvPr/>
                </p:nvSpPr>
                <p:spPr>
                  <a:xfrm>
                    <a:off x="2455181" y="1703287"/>
                    <a:ext cx="7660369" cy="290195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95C076E9-9F4B-9A58-331D-CFACB6869358}"/>
                      </a:ext>
                    </a:extLst>
                  </p:cNvPr>
                  <p:cNvSpPr/>
                  <p:nvPr/>
                </p:nvSpPr>
                <p:spPr>
                  <a:xfrm>
                    <a:off x="4305300" y="2068413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E6C22DE8-196B-89D1-1479-F791CC62AC4E}"/>
                      </a:ext>
                    </a:extLst>
                  </p:cNvPr>
                  <p:cNvSpPr/>
                  <p:nvPr/>
                </p:nvSpPr>
                <p:spPr>
                  <a:xfrm>
                    <a:off x="3533775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7906123D-789D-4CCC-4E06-3244B35051EA}"/>
                      </a:ext>
                    </a:extLst>
                  </p:cNvPr>
                  <p:cNvSpPr/>
                  <p:nvPr/>
                </p:nvSpPr>
                <p:spPr>
                  <a:xfrm>
                    <a:off x="5070829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DD0B51EE-C63C-9C0F-22FB-A48EA89001C4}"/>
                      </a:ext>
                    </a:extLst>
                  </p:cNvPr>
                  <p:cNvSpPr/>
                  <p:nvPr/>
                </p:nvSpPr>
                <p:spPr>
                  <a:xfrm>
                    <a:off x="2576513" y="3686254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E3E630F0-9616-EF49-A283-5116F2B5F2B7}"/>
                      </a:ext>
                    </a:extLst>
                  </p:cNvPr>
                  <p:cNvSpPr/>
                  <p:nvPr/>
                </p:nvSpPr>
                <p:spPr>
                  <a:xfrm rot="538998">
                    <a:off x="4158377" y="3656037"/>
                    <a:ext cx="419100" cy="40808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6" name="直接箭头连接符 95">
                    <a:extLst>
                      <a:ext uri="{FF2B5EF4-FFF2-40B4-BE49-F238E27FC236}">
                        <a16:creationId xmlns:a16="http://schemas.microsoft.com/office/drawing/2014/main" id="{34B83787-07AE-CE23-8C1C-D26841020007}"/>
                      </a:ext>
                    </a:extLst>
                  </p:cNvPr>
                  <p:cNvCxnSpPr>
                    <a:stCxn id="91" idx="3"/>
                    <a:endCxn id="92" idx="7"/>
                  </p:cNvCxnSpPr>
                  <p:nvPr/>
                </p:nvCxnSpPr>
                <p:spPr>
                  <a:xfrm flipH="1">
                    <a:off x="3891499" y="2416738"/>
                    <a:ext cx="475177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箭头连接符 96">
                    <a:extLst>
                      <a:ext uri="{FF2B5EF4-FFF2-40B4-BE49-F238E27FC236}">
                        <a16:creationId xmlns:a16="http://schemas.microsoft.com/office/drawing/2014/main" id="{F96F7B56-3A8E-B7A9-60A7-EC67D24CF048}"/>
                      </a:ext>
                    </a:extLst>
                  </p:cNvPr>
                  <p:cNvCxnSpPr>
                    <a:cxnSpLocks/>
                    <a:stCxn id="92" idx="3"/>
                    <a:endCxn id="94" idx="7"/>
                  </p:cNvCxnSpPr>
                  <p:nvPr/>
                </p:nvCxnSpPr>
                <p:spPr>
                  <a:xfrm flipH="1">
                    <a:off x="2934237" y="3159685"/>
                    <a:ext cx="660914" cy="586332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箭头连接符 97">
                    <a:extLst>
                      <a:ext uri="{FF2B5EF4-FFF2-40B4-BE49-F238E27FC236}">
                        <a16:creationId xmlns:a16="http://schemas.microsoft.com/office/drawing/2014/main" id="{3E8B3EBC-0541-3C3D-6EA3-113EF282966B}"/>
                      </a:ext>
                    </a:extLst>
                  </p:cNvPr>
                  <p:cNvCxnSpPr>
                    <a:cxnSpLocks/>
                    <a:stCxn id="92" idx="5"/>
                    <a:endCxn id="95" idx="1"/>
                  </p:cNvCxnSpPr>
                  <p:nvPr/>
                </p:nvCxnSpPr>
                <p:spPr>
                  <a:xfrm>
                    <a:off x="3891499" y="3159685"/>
                    <a:ext cx="352601" cy="534748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箭头连接符 98">
                    <a:extLst>
                      <a:ext uri="{FF2B5EF4-FFF2-40B4-BE49-F238E27FC236}">
                        <a16:creationId xmlns:a16="http://schemas.microsoft.com/office/drawing/2014/main" id="{D3BD1F12-A16C-95AB-8510-BDD98D6A1238}"/>
                      </a:ext>
                    </a:extLst>
                  </p:cNvPr>
                  <p:cNvCxnSpPr>
                    <a:cxnSpLocks/>
                    <a:stCxn id="91" idx="5"/>
                    <a:endCxn id="93" idx="1"/>
                  </p:cNvCxnSpPr>
                  <p:nvPr/>
                </p:nvCxnSpPr>
                <p:spPr>
                  <a:xfrm>
                    <a:off x="4663024" y="2416738"/>
                    <a:ext cx="469181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AAAE9913-D5A0-6EE4-7879-A217AEB21E01}"/>
                      </a:ext>
                    </a:extLst>
                  </p:cNvPr>
                  <p:cNvSpPr/>
                  <p:nvPr/>
                </p:nvSpPr>
                <p:spPr>
                  <a:xfrm>
                    <a:off x="8579034" y="2068413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CC3F8981-436E-E04D-76F4-B6DD0C8185E6}"/>
                      </a:ext>
                    </a:extLst>
                  </p:cNvPr>
                  <p:cNvSpPr/>
                  <p:nvPr/>
                </p:nvSpPr>
                <p:spPr>
                  <a:xfrm>
                    <a:off x="7807509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0A818D54-C12E-0D13-D019-A68ED08CF235}"/>
                      </a:ext>
                    </a:extLst>
                  </p:cNvPr>
                  <p:cNvSpPr/>
                  <p:nvPr/>
                </p:nvSpPr>
                <p:spPr>
                  <a:xfrm>
                    <a:off x="9344563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椭圆 102">
                    <a:extLst>
                      <a:ext uri="{FF2B5EF4-FFF2-40B4-BE49-F238E27FC236}">
                        <a16:creationId xmlns:a16="http://schemas.microsoft.com/office/drawing/2014/main" id="{02FD9D41-0BBE-A10B-60FA-063042278F9B}"/>
                      </a:ext>
                    </a:extLst>
                  </p:cNvPr>
                  <p:cNvSpPr/>
                  <p:nvPr/>
                </p:nvSpPr>
                <p:spPr>
                  <a:xfrm>
                    <a:off x="6850247" y="3686254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4" name="椭圆 103">
                    <a:extLst>
                      <a:ext uri="{FF2B5EF4-FFF2-40B4-BE49-F238E27FC236}">
                        <a16:creationId xmlns:a16="http://schemas.microsoft.com/office/drawing/2014/main" id="{C92B61C6-B4A1-47D4-DBDF-883BAC79A3FA}"/>
                      </a:ext>
                    </a:extLst>
                  </p:cNvPr>
                  <p:cNvSpPr/>
                  <p:nvPr/>
                </p:nvSpPr>
                <p:spPr>
                  <a:xfrm rot="4608767">
                    <a:off x="8689999" y="3686254"/>
                    <a:ext cx="419100" cy="40808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5" name="直接箭头连接符 104">
                    <a:extLst>
                      <a:ext uri="{FF2B5EF4-FFF2-40B4-BE49-F238E27FC236}">
                        <a16:creationId xmlns:a16="http://schemas.microsoft.com/office/drawing/2014/main" id="{93C11795-AAC4-AC64-CF07-EC94B1C63570}"/>
                      </a:ext>
                    </a:extLst>
                  </p:cNvPr>
                  <p:cNvCxnSpPr>
                    <a:stCxn id="100" idx="3"/>
                    <a:endCxn id="101" idx="7"/>
                  </p:cNvCxnSpPr>
                  <p:nvPr/>
                </p:nvCxnSpPr>
                <p:spPr>
                  <a:xfrm flipH="1">
                    <a:off x="8165233" y="2416738"/>
                    <a:ext cx="475177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箭头连接符 105">
                    <a:extLst>
                      <a:ext uri="{FF2B5EF4-FFF2-40B4-BE49-F238E27FC236}">
                        <a16:creationId xmlns:a16="http://schemas.microsoft.com/office/drawing/2014/main" id="{C3B00F62-7297-1245-DADA-5EF9B7D3B7E5}"/>
                      </a:ext>
                    </a:extLst>
                  </p:cNvPr>
                  <p:cNvCxnSpPr>
                    <a:cxnSpLocks/>
                    <a:stCxn id="101" idx="3"/>
                    <a:endCxn id="103" idx="7"/>
                  </p:cNvCxnSpPr>
                  <p:nvPr/>
                </p:nvCxnSpPr>
                <p:spPr>
                  <a:xfrm flipH="1">
                    <a:off x="7207971" y="3159685"/>
                    <a:ext cx="660914" cy="586332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接箭头连接符 106">
                    <a:extLst>
                      <a:ext uri="{FF2B5EF4-FFF2-40B4-BE49-F238E27FC236}">
                        <a16:creationId xmlns:a16="http://schemas.microsoft.com/office/drawing/2014/main" id="{D7C8C347-E669-E21D-4E0C-251D568CB078}"/>
                      </a:ext>
                    </a:extLst>
                  </p:cNvPr>
                  <p:cNvCxnSpPr>
                    <a:cxnSpLocks/>
                    <a:stCxn id="102" idx="3"/>
                    <a:endCxn id="104" idx="1"/>
                  </p:cNvCxnSpPr>
                  <p:nvPr/>
                </p:nvCxnSpPr>
                <p:spPr>
                  <a:xfrm flipH="1">
                    <a:off x="9006222" y="3159685"/>
                    <a:ext cx="399717" cy="553431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箭头连接符 107">
                    <a:extLst>
                      <a:ext uri="{FF2B5EF4-FFF2-40B4-BE49-F238E27FC236}">
                        <a16:creationId xmlns:a16="http://schemas.microsoft.com/office/drawing/2014/main" id="{E678F0F8-429E-48AB-E7BA-B521EBCE617F}"/>
                      </a:ext>
                    </a:extLst>
                  </p:cNvPr>
                  <p:cNvCxnSpPr>
                    <a:cxnSpLocks/>
                    <a:stCxn id="100" idx="5"/>
                    <a:endCxn id="102" idx="1"/>
                  </p:cNvCxnSpPr>
                  <p:nvPr/>
                </p:nvCxnSpPr>
                <p:spPr>
                  <a:xfrm>
                    <a:off x="8936758" y="2416738"/>
                    <a:ext cx="469181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A69AFC3B-5472-CB17-115E-2BA58F41E225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616" y="2251728"/>
                    <a:ext cx="1005559" cy="7694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/>
                      <a:t>…</a:t>
                    </a:r>
                    <a:endParaRPr lang="zh-CN" altLang="en-US" sz="4400" dirty="0"/>
                  </a:p>
                </p:txBody>
              </p:sp>
            </p:grp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03EB180-2696-0ED2-4757-120CE86DFF7A}"/>
                    </a:ext>
                  </a:extLst>
                </p:cNvPr>
                <p:cNvSpPr txBox="1"/>
                <p:nvPr/>
              </p:nvSpPr>
              <p:spPr>
                <a:xfrm>
                  <a:off x="5408745" y="582840"/>
                  <a:ext cx="15191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质量树模型</a:t>
                  </a: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828F9C3-910F-DC9B-A548-2FF193DEBCA2}"/>
                  </a:ext>
                </a:extLst>
              </p:cNvPr>
              <p:cNvGrpSpPr/>
              <p:nvPr/>
            </p:nvGrpSpPr>
            <p:grpSpPr>
              <a:xfrm>
                <a:off x="5477655" y="2710505"/>
                <a:ext cx="4382304" cy="906355"/>
                <a:chOff x="6626688" y="2674307"/>
                <a:chExt cx="6652631" cy="1411784"/>
              </a:xfrm>
            </p:grpSpPr>
            <p:sp>
              <p:nvSpPr>
                <p:cNvPr id="81" name="矩形: 圆角 80">
                  <a:extLst>
                    <a:ext uri="{FF2B5EF4-FFF2-40B4-BE49-F238E27FC236}">
                      <a16:creationId xmlns:a16="http://schemas.microsoft.com/office/drawing/2014/main" id="{672686A4-7A39-697A-505A-73DC1ABE2653}"/>
                    </a:ext>
                  </a:extLst>
                </p:cNvPr>
                <p:cNvSpPr/>
                <p:nvPr/>
              </p:nvSpPr>
              <p:spPr>
                <a:xfrm>
                  <a:off x="6727551" y="3420802"/>
                  <a:ext cx="1989142" cy="50247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/>
                    <a:t>清晰度模型</a:t>
                  </a:r>
                </a:p>
              </p:txBody>
            </p:sp>
            <p:sp>
              <p:nvSpPr>
                <p:cNvPr id="82" name="矩形: 圆角 81">
                  <a:extLst>
                    <a:ext uri="{FF2B5EF4-FFF2-40B4-BE49-F238E27FC236}">
                      <a16:creationId xmlns:a16="http://schemas.microsoft.com/office/drawing/2014/main" id="{2C79622A-941A-EB8D-333A-9FC182CF8D79}"/>
                    </a:ext>
                  </a:extLst>
                </p:cNvPr>
                <p:cNvSpPr/>
                <p:nvPr/>
              </p:nvSpPr>
              <p:spPr>
                <a:xfrm>
                  <a:off x="8894032" y="3426740"/>
                  <a:ext cx="1989142" cy="50247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/>
                    <a:t>马赛克模型</a:t>
                  </a:r>
                </a:p>
              </p:txBody>
            </p:sp>
            <p:sp>
              <p:nvSpPr>
                <p:cNvPr id="83" name="矩形: 圆角 82">
                  <a:extLst>
                    <a:ext uri="{FF2B5EF4-FFF2-40B4-BE49-F238E27FC236}">
                      <a16:creationId xmlns:a16="http://schemas.microsoft.com/office/drawing/2014/main" id="{6B9EBB06-F3B5-657C-E47C-1AD8E655DE33}"/>
                    </a:ext>
                  </a:extLst>
                </p:cNvPr>
                <p:cNvSpPr/>
                <p:nvPr/>
              </p:nvSpPr>
              <p:spPr>
                <a:xfrm>
                  <a:off x="11060513" y="3420802"/>
                  <a:ext cx="1989142" cy="50247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/>
                    <a:t>广告检测模型</a:t>
                  </a:r>
                </a:p>
              </p:txBody>
            </p:sp>
            <p:sp>
              <p:nvSpPr>
                <p:cNvPr id="84" name="矩形: 圆角 83">
                  <a:extLst>
                    <a:ext uri="{FF2B5EF4-FFF2-40B4-BE49-F238E27FC236}">
                      <a16:creationId xmlns:a16="http://schemas.microsoft.com/office/drawing/2014/main" id="{30EA6101-83DB-976A-D4CF-7D20B5FF8877}"/>
                    </a:ext>
                  </a:extLst>
                </p:cNvPr>
                <p:cNvSpPr/>
                <p:nvPr/>
              </p:nvSpPr>
              <p:spPr>
                <a:xfrm>
                  <a:off x="6727551" y="2783346"/>
                  <a:ext cx="1989142" cy="50247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/>
                    <a:t>音频模型</a:t>
                  </a:r>
                </a:p>
              </p:txBody>
            </p:sp>
            <p:sp>
              <p:nvSpPr>
                <p:cNvPr id="85" name="矩形: 圆角 84">
                  <a:extLst>
                    <a:ext uri="{FF2B5EF4-FFF2-40B4-BE49-F238E27FC236}">
                      <a16:creationId xmlns:a16="http://schemas.microsoft.com/office/drawing/2014/main" id="{9D6B8445-37EC-AE8E-1CF2-B8A4D1B2E7BF}"/>
                    </a:ext>
                  </a:extLst>
                </p:cNvPr>
                <p:cNvSpPr/>
                <p:nvPr/>
              </p:nvSpPr>
              <p:spPr>
                <a:xfrm>
                  <a:off x="8894032" y="2780266"/>
                  <a:ext cx="1989142" cy="50247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/>
                    <a:t>题文不符模型</a:t>
                  </a:r>
                </a:p>
              </p:txBody>
            </p:sp>
            <p:sp>
              <p:nvSpPr>
                <p:cNvPr id="86" name="矩形: 圆角 85">
                  <a:extLst>
                    <a:ext uri="{FF2B5EF4-FFF2-40B4-BE49-F238E27FC236}">
                      <a16:creationId xmlns:a16="http://schemas.microsoft.com/office/drawing/2014/main" id="{B285DA64-08A2-90DE-EDFA-4AA2A5F4A9B9}"/>
                    </a:ext>
                  </a:extLst>
                </p:cNvPr>
                <p:cNvSpPr/>
                <p:nvPr/>
              </p:nvSpPr>
              <p:spPr>
                <a:xfrm>
                  <a:off x="11060513" y="2780266"/>
                  <a:ext cx="1989142" cy="50247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/>
                    <a:t>综合质量模型</a:t>
                  </a:r>
                </a:p>
              </p:txBody>
            </p:sp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3C225A3C-F6F8-F77A-C3E0-5C9BE65B9786}"/>
                    </a:ext>
                  </a:extLst>
                </p:cNvPr>
                <p:cNvSpPr/>
                <p:nvPr/>
              </p:nvSpPr>
              <p:spPr>
                <a:xfrm>
                  <a:off x="6626688" y="2674307"/>
                  <a:ext cx="6652631" cy="1411784"/>
                </a:xfrm>
                <a:prstGeom prst="roundRect">
                  <a:avLst/>
                </a:prstGeom>
                <a:noFill/>
                <a:ln w="19050">
                  <a:solidFill>
                    <a:schemeClr val="accent1"/>
                  </a:solidFill>
                  <a:prstDash val="sys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/>
                </a:p>
              </p:txBody>
            </p: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9AFE956-E19F-168B-71DB-353076A81ABA}"/>
                  </a:ext>
                </a:extLst>
              </p:cNvPr>
              <p:cNvSpPr txBox="1"/>
              <p:nvPr/>
            </p:nvSpPr>
            <p:spPr>
              <a:xfrm>
                <a:off x="5405670" y="3712073"/>
                <a:ext cx="14976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质量相关高级模型特征</a:t>
                </a:r>
              </a:p>
            </p:txBody>
          </p:sp>
          <p:sp>
            <p:nvSpPr>
              <p:cNvPr id="33" name="箭头: 右 32">
                <a:extLst>
                  <a:ext uri="{FF2B5EF4-FFF2-40B4-BE49-F238E27FC236}">
                    <a16:creationId xmlns:a16="http://schemas.microsoft.com/office/drawing/2014/main" id="{AB3AB638-A725-CCA7-F466-4DA56CBE5C04}"/>
                  </a:ext>
                </a:extLst>
              </p:cNvPr>
              <p:cNvSpPr/>
              <p:nvPr/>
            </p:nvSpPr>
            <p:spPr>
              <a:xfrm rot="16200000">
                <a:off x="7228629" y="1853677"/>
                <a:ext cx="625664" cy="999777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124EDC3E-ACDC-B87C-EE16-26A1E76275EF}"/>
                  </a:ext>
                </a:extLst>
              </p:cNvPr>
              <p:cNvGrpSpPr/>
              <p:nvPr/>
            </p:nvGrpSpPr>
            <p:grpSpPr>
              <a:xfrm>
                <a:off x="10776642" y="5327336"/>
                <a:ext cx="6715666" cy="1223999"/>
                <a:chOff x="1480487" y="7397487"/>
                <a:chExt cx="6715666" cy="1223999"/>
              </a:xfrm>
            </p:grpSpPr>
            <p:sp>
              <p:nvSpPr>
                <p:cNvPr id="76" name="矩形: 圆角 75">
                  <a:extLst>
                    <a:ext uri="{FF2B5EF4-FFF2-40B4-BE49-F238E27FC236}">
                      <a16:creationId xmlns:a16="http://schemas.microsoft.com/office/drawing/2014/main" id="{F8DA7D65-72EF-C01E-54D2-1772E9A93B7C}"/>
                    </a:ext>
                  </a:extLst>
                </p:cNvPr>
                <p:cNvSpPr/>
                <p:nvPr/>
              </p:nvSpPr>
              <p:spPr>
                <a:xfrm>
                  <a:off x="3853714" y="7533082"/>
                  <a:ext cx="1989142" cy="50247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/>
                    <a:t>用户历史行为</a:t>
                  </a:r>
                </a:p>
              </p:txBody>
            </p:sp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8DBE0CF8-C638-62E6-912A-429C195802F3}"/>
                    </a:ext>
                  </a:extLst>
                </p:cNvPr>
                <p:cNvSpPr/>
                <p:nvPr/>
              </p:nvSpPr>
              <p:spPr>
                <a:xfrm>
                  <a:off x="1480487" y="7397487"/>
                  <a:ext cx="6715666" cy="1223999"/>
                </a:xfrm>
                <a:prstGeom prst="roundRect">
                  <a:avLst/>
                </a:prstGeom>
                <a:noFill/>
                <a:ln w="19050">
                  <a:solidFill>
                    <a:schemeClr val="accent1"/>
                  </a:solidFill>
                  <a:prstDash val="sys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/>
                </a:p>
              </p:txBody>
            </p: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661BCD81-FECB-926B-1EA2-67C5A5C0C15E}"/>
                    </a:ext>
                  </a:extLst>
                </p:cNvPr>
                <p:cNvSpPr txBox="1"/>
                <p:nvPr/>
              </p:nvSpPr>
              <p:spPr>
                <a:xfrm>
                  <a:off x="1668871" y="8138278"/>
                  <a:ext cx="25296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User</a:t>
                  </a:r>
                  <a:r>
                    <a:rPr lang="zh-CN" altLang="en-US" dirty="0"/>
                    <a:t>侧特征</a:t>
                  </a:r>
                </a:p>
              </p:txBody>
            </p:sp>
            <p:sp>
              <p:nvSpPr>
                <p:cNvPr id="79" name="矩形: 圆角 78">
                  <a:extLst>
                    <a:ext uri="{FF2B5EF4-FFF2-40B4-BE49-F238E27FC236}">
                      <a16:creationId xmlns:a16="http://schemas.microsoft.com/office/drawing/2014/main" id="{D07FB442-372F-5F61-AA10-46C72D59BFA1}"/>
                    </a:ext>
                  </a:extLst>
                </p:cNvPr>
                <p:cNvSpPr/>
                <p:nvPr/>
              </p:nvSpPr>
              <p:spPr>
                <a:xfrm>
                  <a:off x="1712939" y="7530002"/>
                  <a:ext cx="1989142" cy="50247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/>
                    <a:t>用户</a:t>
                  </a:r>
                  <a:r>
                    <a:rPr lang="en-US" altLang="zh-CN" sz="2000" dirty="0"/>
                    <a:t>ID</a:t>
                  </a:r>
                  <a:endParaRPr lang="zh-CN" altLang="en-US" sz="2000" dirty="0"/>
                </a:p>
              </p:txBody>
            </p:sp>
            <p:sp>
              <p:nvSpPr>
                <p:cNvPr id="80" name="矩形: 圆角 79">
                  <a:extLst>
                    <a:ext uri="{FF2B5EF4-FFF2-40B4-BE49-F238E27FC236}">
                      <a16:creationId xmlns:a16="http://schemas.microsoft.com/office/drawing/2014/main" id="{6BE559E8-5578-2AAD-A95E-96DE60EC7222}"/>
                    </a:ext>
                  </a:extLst>
                </p:cNvPr>
                <p:cNvSpPr/>
                <p:nvPr/>
              </p:nvSpPr>
              <p:spPr>
                <a:xfrm>
                  <a:off x="6020195" y="7530002"/>
                  <a:ext cx="1989142" cy="50247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/>
                    <a:t>用户画像</a:t>
                  </a:r>
                </a:p>
              </p:txBody>
            </p:sp>
          </p:grp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FA0B6426-8E5F-01EC-E88F-9FB202BDEFC2}"/>
                  </a:ext>
                </a:extLst>
              </p:cNvPr>
              <p:cNvSpPr/>
              <p:nvPr/>
            </p:nvSpPr>
            <p:spPr>
              <a:xfrm>
                <a:off x="3863190" y="6811317"/>
                <a:ext cx="1989142" cy="50247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站点</a:t>
                </a:r>
                <a:r>
                  <a:rPr lang="en-US" altLang="zh-CN" sz="2000" dirty="0"/>
                  <a:t>ID</a:t>
                </a:r>
                <a:endParaRPr lang="zh-CN" altLang="en-US" sz="2000" dirty="0"/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99EA4BB4-0D65-37B8-0B6A-E237975D6A89}"/>
                  </a:ext>
                </a:extLst>
              </p:cNvPr>
              <p:cNvSpPr/>
              <p:nvPr/>
            </p:nvSpPr>
            <p:spPr>
              <a:xfrm>
                <a:off x="6029671" y="6811317"/>
                <a:ext cx="1989142" cy="50247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站点后验信息</a:t>
                </a:r>
              </a:p>
            </p:txBody>
          </p: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44A6FB45-A794-0125-6B2C-385F287D8DFA}"/>
                  </a:ext>
                </a:extLst>
              </p:cNvPr>
              <p:cNvSpPr/>
              <p:nvPr/>
            </p:nvSpPr>
            <p:spPr>
              <a:xfrm>
                <a:off x="-1988627" y="6470241"/>
                <a:ext cx="1989142" cy="44124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/>
                  <a:t>Query</a:t>
                </a:r>
                <a:r>
                  <a:rPr lang="zh-CN" altLang="en-US" sz="1600" dirty="0"/>
                  <a:t>分析等</a:t>
                </a:r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3A4B558C-4424-C41D-C0BA-B83E719C19B7}"/>
                  </a:ext>
                </a:extLst>
              </p:cNvPr>
              <p:cNvSpPr/>
              <p:nvPr/>
            </p:nvSpPr>
            <p:spPr>
              <a:xfrm>
                <a:off x="8196152" y="6811317"/>
                <a:ext cx="1989142" cy="50247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站点其他信息</a:t>
                </a: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9319B71C-B147-30A3-1B69-5D02AACCF786}"/>
                  </a:ext>
                </a:extLst>
              </p:cNvPr>
              <p:cNvGrpSpPr/>
              <p:nvPr/>
            </p:nvGrpSpPr>
            <p:grpSpPr>
              <a:xfrm>
                <a:off x="10431247" y="174178"/>
                <a:ext cx="4148285" cy="1754556"/>
                <a:chOff x="10484542" y="751794"/>
                <a:chExt cx="4148285" cy="1754556"/>
              </a:xfrm>
            </p:grpSpPr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166DEA70-A19E-507B-C255-AA32F58523B0}"/>
                    </a:ext>
                  </a:extLst>
                </p:cNvPr>
                <p:cNvGrpSpPr/>
                <p:nvPr/>
              </p:nvGrpSpPr>
              <p:grpSpPr>
                <a:xfrm>
                  <a:off x="10598718" y="1171469"/>
                  <a:ext cx="4034109" cy="1334881"/>
                  <a:chOff x="2455181" y="1703287"/>
                  <a:chExt cx="7660369" cy="2901950"/>
                </a:xfrm>
              </p:grpSpPr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2B5CA535-53A6-C5EE-B8B6-1EBC12E2980F}"/>
                      </a:ext>
                    </a:extLst>
                  </p:cNvPr>
                  <p:cNvSpPr/>
                  <p:nvPr/>
                </p:nvSpPr>
                <p:spPr>
                  <a:xfrm>
                    <a:off x="2455181" y="1703287"/>
                    <a:ext cx="7660369" cy="290195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0879B210-D73F-5AA1-BA6B-97C321CBC73D}"/>
                      </a:ext>
                    </a:extLst>
                  </p:cNvPr>
                  <p:cNvSpPr/>
                  <p:nvPr/>
                </p:nvSpPr>
                <p:spPr>
                  <a:xfrm>
                    <a:off x="4305300" y="2068413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5F6B8A9D-C75E-0FC1-0D33-AAD1B88CADD4}"/>
                      </a:ext>
                    </a:extLst>
                  </p:cNvPr>
                  <p:cNvSpPr/>
                  <p:nvPr/>
                </p:nvSpPr>
                <p:spPr>
                  <a:xfrm>
                    <a:off x="3533775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021FFD90-4146-5AE2-DF8D-6DAE49E855E6}"/>
                      </a:ext>
                    </a:extLst>
                  </p:cNvPr>
                  <p:cNvSpPr/>
                  <p:nvPr/>
                </p:nvSpPr>
                <p:spPr>
                  <a:xfrm>
                    <a:off x="5070829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3F8C89A2-85B3-3CEE-F7AF-E740C6E5F15E}"/>
                      </a:ext>
                    </a:extLst>
                  </p:cNvPr>
                  <p:cNvSpPr/>
                  <p:nvPr/>
                </p:nvSpPr>
                <p:spPr>
                  <a:xfrm>
                    <a:off x="2576513" y="3686254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1930484C-AF7A-9DFE-B837-253514DF0614}"/>
                      </a:ext>
                    </a:extLst>
                  </p:cNvPr>
                  <p:cNvSpPr/>
                  <p:nvPr/>
                </p:nvSpPr>
                <p:spPr>
                  <a:xfrm rot="538998">
                    <a:off x="4158377" y="3656037"/>
                    <a:ext cx="419100" cy="40808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2" name="直接箭头连接符 61">
                    <a:extLst>
                      <a:ext uri="{FF2B5EF4-FFF2-40B4-BE49-F238E27FC236}">
                        <a16:creationId xmlns:a16="http://schemas.microsoft.com/office/drawing/2014/main" id="{0CAB2FD7-AC38-AA77-645D-F3EC97914AFF}"/>
                      </a:ext>
                    </a:extLst>
                  </p:cNvPr>
                  <p:cNvCxnSpPr>
                    <a:stCxn id="57" idx="3"/>
                    <a:endCxn id="58" idx="7"/>
                  </p:cNvCxnSpPr>
                  <p:nvPr/>
                </p:nvCxnSpPr>
                <p:spPr>
                  <a:xfrm flipH="1">
                    <a:off x="3891499" y="2416738"/>
                    <a:ext cx="475177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箭头连接符 62">
                    <a:extLst>
                      <a:ext uri="{FF2B5EF4-FFF2-40B4-BE49-F238E27FC236}">
                        <a16:creationId xmlns:a16="http://schemas.microsoft.com/office/drawing/2014/main" id="{9AF4D5A6-1379-AE59-7693-FE2BE8AE684B}"/>
                      </a:ext>
                    </a:extLst>
                  </p:cNvPr>
                  <p:cNvCxnSpPr>
                    <a:cxnSpLocks/>
                    <a:stCxn id="58" idx="3"/>
                    <a:endCxn id="60" idx="7"/>
                  </p:cNvCxnSpPr>
                  <p:nvPr/>
                </p:nvCxnSpPr>
                <p:spPr>
                  <a:xfrm flipH="1">
                    <a:off x="2934237" y="3159685"/>
                    <a:ext cx="660914" cy="586332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箭头连接符 63">
                    <a:extLst>
                      <a:ext uri="{FF2B5EF4-FFF2-40B4-BE49-F238E27FC236}">
                        <a16:creationId xmlns:a16="http://schemas.microsoft.com/office/drawing/2014/main" id="{01BE90CB-EB93-B728-486A-46B3A7FD3C29}"/>
                      </a:ext>
                    </a:extLst>
                  </p:cNvPr>
                  <p:cNvCxnSpPr>
                    <a:cxnSpLocks/>
                    <a:stCxn id="58" idx="5"/>
                    <a:endCxn id="61" idx="1"/>
                  </p:cNvCxnSpPr>
                  <p:nvPr/>
                </p:nvCxnSpPr>
                <p:spPr>
                  <a:xfrm>
                    <a:off x="3891499" y="3159685"/>
                    <a:ext cx="352601" cy="534748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箭头连接符 64">
                    <a:extLst>
                      <a:ext uri="{FF2B5EF4-FFF2-40B4-BE49-F238E27FC236}">
                        <a16:creationId xmlns:a16="http://schemas.microsoft.com/office/drawing/2014/main" id="{830FD395-CBA6-B78A-17D0-D4C5AD8A1DCA}"/>
                      </a:ext>
                    </a:extLst>
                  </p:cNvPr>
                  <p:cNvCxnSpPr>
                    <a:cxnSpLocks/>
                    <a:stCxn id="57" idx="5"/>
                    <a:endCxn id="59" idx="1"/>
                  </p:cNvCxnSpPr>
                  <p:nvPr/>
                </p:nvCxnSpPr>
                <p:spPr>
                  <a:xfrm>
                    <a:off x="4663024" y="2416738"/>
                    <a:ext cx="469181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B605E4C3-4FCD-955B-4F1D-447CF54BE7CA}"/>
                      </a:ext>
                    </a:extLst>
                  </p:cNvPr>
                  <p:cNvSpPr/>
                  <p:nvPr/>
                </p:nvSpPr>
                <p:spPr>
                  <a:xfrm>
                    <a:off x="8579034" y="2068413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F3D1AECC-AC77-6B0C-FFD2-58AC492AAC81}"/>
                      </a:ext>
                    </a:extLst>
                  </p:cNvPr>
                  <p:cNvSpPr/>
                  <p:nvPr/>
                </p:nvSpPr>
                <p:spPr>
                  <a:xfrm>
                    <a:off x="7807509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C4332B0F-2C88-048D-C0C2-32AE72EF0B78}"/>
                      </a:ext>
                    </a:extLst>
                  </p:cNvPr>
                  <p:cNvSpPr/>
                  <p:nvPr/>
                </p:nvSpPr>
                <p:spPr>
                  <a:xfrm>
                    <a:off x="9344563" y="2811360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852F0F91-BD2D-0DA4-45B5-D879A9A13247}"/>
                      </a:ext>
                    </a:extLst>
                  </p:cNvPr>
                  <p:cNvSpPr/>
                  <p:nvPr/>
                </p:nvSpPr>
                <p:spPr>
                  <a:xfrm>
                    <a:off x="6850247" y="3686254"/>
                    <a:ext cx="419100" cy="408088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77C0FE14-0D96-B6D2-206B-F95DC585108C}"/>
                      </a:ext>
                    </a:extLst>
                  </p:cNvPr>
                  <p:cNvSpPr/>
                  <p:nvPr/>
                </p:nvSpPr>
                <p:spPr>
                  <a:xfrm rot="4608767">
                    <a:off x="8689999" y="3686254"/>
                    <a:ext cx="419100" cy="40808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1" name="直接箭头连接符 70">
                    <a:extLst>
                      <a:ext uri="{FF2B5EF4-FFF2-40B4-BE49-F238E27FC236}">
                        <a16:creationId xmlns:a16="http://schemas.microsoft.com/office/drawing/2014/main" id="{CAD32FC5-BE30-0082-C75E-B29F81F96110}"/>
                      </a:ext>
                    </a:extLst>
                  </p:cNvPr>
                  <p:cNvCxnSpPr>
                    <a:stCxn id="66" idx="3"/>
                    <a:endCxn id="67" idx="7"/>
                  </p:cNvCxnSpPr>
                  <p:nvPr/>
                </p:nvCxnSpPr>
                <p:spPr>
                  <a:xfrm flipH="1">
                    <a:off x="8165233" y="2416738"/>
                    <a:ext cx="475177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箭头连接符 71">
                    <a:extLst>
                      <a:ext uri="{FF2B5EF4-FFF2-40B4-BE49-F238E27FC236}">
                        <a16:creationId xmlns:a16="http://schemas.microsoft.com/office/drawing/2014/main" id="{7FD17B7D-EF9D-CB8C-0D48-551BB179BD74}"/>
                      </a:ext>
                    </a:extLst>
                  </p:cNvPr>
                  <p:cNvCxnSpPr>
                    <a:cxnSpLocks/>
                    <a:stCxn id="67" idx="3"/>
                    <a:endCxn id="69" idx="7"/>
                  </p:cNvCxnSpPr>
                  <p:nvPr/>
                </p:nvCxnSpPr>
                <p:spPr>
                  <a:xfrm flipH="1">
                    <a:off x="7207971" y="3159685"/>
                    <a:ext cx="660914" cy="586332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接箭头连接符 72">
                    <a:extLst>
                      <a:ext uri="{FF2B5EF4-FFF2-40B4-BE49-F238E27FC236}">
                        <a16:creationId xmlns:a16="http://schemas.microsoft.com/office/drawing/2014/main" id="{F4758678-3B6F-8E77-F404-DD219232AD9B}"/>
                      </a:ext>
                    </a:extLst>
                  </p:cNvPr>
                  <p:cNvCxnSpPr>
                    <a:cxnSpLocks/>
                    <a:stCxn id="68" idx="3"/>
                    <a:endCxn id="70" idx="1"/>
                  </p:cNvCxnSpPr>
                  <p:nvPr/>
                </p:nvCxnSpPr>
                <p:spPr>
                  <a:xfrm flipH="1">
                    <a:off x="9006222" y="3159685"/>
                    <a:ext cx="399717" cy="553431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接箭头连接符 73">
                    <a:extLst>
                      <a:ext uri="{FF2B5EF4-FFF2-40B4-BE49-F238E27FC236}">
                        <a16:creationId xmlns:a16="http://schemas.microsoft.com/office/drawing/2014/main" id="{0711C396-FF5A-A41D-63CC-25E7F7807BF3}"/>
                      </a:ext>
                    </a:extLst>
                  </p:cNvPr>
                  <p:cNvCxnSpPr>
                    <a:cxnSpLocks/>
                    <a:stCxn id="66" idx="5"/>
                    <a:endCxn id="68" idx="1"/>
                  </p:cNvCxnSpPr>
                  <p:nvPr/>
                </p:nvCxnSpPr>
                <p:spPr>
                  <a:xfrm>
                    <a:off x="8936758" y="2416738"/>
                    <a:ext cx="469181" cy="454385"/>
                  </a:xfrm>
                  <a:prstGeom prst="straightConnector1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93046D74-F70A-3F9C-1B1E-EC82B0203F61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616" y="2099924"/>
                    <a:ext cx="1005559" cy="7694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/>
                      <a:t>…</a:t>
                    </a:r>
                    <a:endParaRPr lang="zh-CN" altLang="en-US" sz="4400" dirty="0"/>
                  </a:p>
                </p:txBody>
              </p:sp>
            </p:grp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97993A98-DE4F-D712-CF72-8D7F147829D8}"/>
                    </a:ext>
                  </a:extLst>
                </p:cNvPr>
                <p:cNvSpPr txBox="1"/>
                <p:nvPr/>
              </p:nvSpPr>
              <p:spPr>
                <a:xfrm>
                  <a:off x="10484542" y="751794"/>
                  <a:ext cx="19347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CTR</a:t>
                  </a:r>
                  <a:r>
                    <a:rPr lang="zh-CN" altLang="en-US" dirty="0"/>
                    <a:t>预估树模型</a:t>
                  </a: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A10B6196-F3D3-2C39-D67F-A5E1D2644C51}"/>
                  </a:ext>
                </a:extLst>
              </p:cNvPr>
              <p:cNvGrpSpPr/>
              <p:nvPr/>
            </p:nvGrpSpPr>
            <p:grpSpPr>
              <a:xfrm>
                <a:off x="15041379" y="-875233"/>
                <a:ext cx="3168285" cy="2803967"/>
                <a:chOff x="15264858" y="-225876"/>
                <a:chExt cx="3168285" cy="2803967"/>
              </a:xfrm>
            </p:grpSpPr>
            <p:pic>
              <p:nvPicPr>
                <p:cNvPr id="51" name="Picture 2" descr="一个故事看懂AI神经网络工作原理_编程技术宇宙的博客-CSDN博客">
                  <a:extLst>
                    <a:ext uri="{FF2B5EF4-FFF2-40B4-BE49-F238E27FC236}">
                      <a16:creationId xmlns:a16="http://schemas.microsoft.com/office/drawing/2014/main" id="{0F2DD9B7-B9EC-E69F-44AC-C10B98825E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01841" y="246576"/>
                  <a:ext cx="2927273" cy="21856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A02D054-DA9C-4747-ED4C-ED4DC4C2FD64}"/>
                    </a:ext>
                  </a:extLst>
                </p:cNvPr>
                <p:cNvSpPr/>
                <p:nvPr/>
              </p:nvSpPr>
              <p:spPr>
                <a:xfrm>
                  <a:off x="15264858" y="-225876"/>
                  <a:ext cx="3168285" cy="2803967"/>
                </a:xfrm>
                <a:prstGeom prst="rect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557CB30-AC61-4051-4B77-5904361F4604}"/>
                    </a:ext>
                  </a:extLst>
                </p:cNvPr>
                <p:cNvSpPr txBox="1"/>
                <p:nvPr/>
              </p:nvSpPr>
              <p:spPr>
                <a:xfrm>
                  <a:off x="15316350" y="-225875"/>
                  <a:ext cx="19347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CTR</a:t>
                  </a:r>
                  <a:r>
                    <a:rPr lang="zh-CN" altLang="en-US" dirty="0"/>
                    <a:t>预估</a:t>
                  </a:r>
                  <a:r>
                    <a:rPr lang="en-US" altLang="zh-CN" dirty="0"/>
                    <a:t>NN</a:t>
                  </a:r>
                  <a:r>
                    <a:rPr lang="zh-CN" altLang="en-US" dirty="0"/>
                    <a:t>模型</a:t>
                  </a:r>
                </a:p>
              </p:txBody>
            </p:sp>
          </p:grp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55EB0384-FE6C-8B63-9D8E-8C533F205D5B}"/>
                  </a:ext>
                </a:extLst>
              </p:cNvPr>
              <p:cNvCxnSpPr>
                <a:cxnSpLocks/>
                <a:stCxn id="77" idx="0"/>
                <a:endCxn id="52" idx="2"/>
              </p:cNvCxnSpPr>
              <p:nvPr/>
            </p:nvCxnSpPr>
            <p:spPr>
              <a:xfrm flipV="1">
                <a:off x="14134475" y="1928734"/>
                <a:ext cx="2491047" cy="339860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DD6742AD-951E-3209-11AA-A1FDFEC0AB5F}"/>
                  </a:ext>
                </a:extLst>
              </p:cNvPr>
              <p:cNvCxnSpPr>
                <a:stCxn id="13" idx="0"/>
                <a:endCxn id="87" idx="2"/>
              </p:cNvCxnSpPr>
              <p:nvPr/>
            </p:nvCxnSpPr>
            <p:spPr>
              <a:xfrm flipV="1">
                <a:off x="5809814" y="3616860"/>
                <a:ext cx="1858993" cy="172749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EE570073-C5B4-69E6-03C3-E9ED86D02BA6}"/>
                  </a:ext>
                </a:extLst>
              </p:cNvPr>
              <p:cNvCxnSpPr>
                <a:stCxn id="77" idx="0"/>
                <a:endCxn id="56" idx="2"/>
              </p:cNvCxnSpPr>
              <p:nvPr/>
            </p:nvCxnSpPr>
            <p:spPr>
              <a:xfrm flipH="1" flipV="1">
                <a:off x="12562478" y="1928734"/>
                <a:ext cx="1571997" cy="339860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2886EA16-960C-4C8A-BAC9-34D29C37EC79}"/>
                  </a:ext>
                </a:extLst>
              </p:cNvPr>
              <p:cNvCxnSpPr>
                <a:stCxn id="13" idx="0"/>
                <a:endCxn id="52" idx="2"/>
              </p:cNvCxnSpPr>
              <p:nvPr/>
            </p:nvCxnSpPr>
            <p:spPr>
              <a:xfrm flipV="1">
                <a:off x="5809814" y="1928734"/>
                <a:ext cx="10815708" cy="341561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7D05988-6A98-C409-E4AC-B563D061799F}"/>
                  </a:ext>
                </a:extLst>
              </p:cNvPr>
              <p:cNvSpPr/>
              <p:nvPr/>
            </p:nvSpPr>
            <p:spPr>
              <a:xfrm>
                <a:off x="2808059" y="-3726824"/>
                <a:ext cx="10804771" cy="2456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25FDCBD0-E9B0-CA00-F587-852F78959A52}"/>
                  </a:ext>
                </a:extLst>
              </p:cNvPr>
              <p:cNvCxnSpPr>
                <a:stCxn id="112" idx="0"/>
                <a:endCxn id="45" idx="2"/>
              </p:cNvCxnSpPr>
              <p:nvPr/>
            </p:nvCxnSpPr>
            <p:spPr>
              <a:xfrm flipV="1">
                <a:off x="1269951" y="-1270689"/>
                <a:ext cx="6940494" cy="186593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5B1ADA03-F543-2C31-0239-52428BC50289}"/>
                  </a:ext>
                </a:extLst>
              </p:cNvPr>
              <p:cNvCxnSpPr>
                <a:stCxn id="90" idx="0"/>
                <a:endCxn id="45" idx="2"/>
              </p:cNvCxnSpPr>
              <p:nvPr/>
            </p:nvCxnSpPr>
            <p:spPr>
              <a:xfrm flipV="1">
                <a:off x="7510584" y="-1270689"/>
                <a:ext cx="699861" cy="186454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622C41EC-2A56-7A03-233C-893046E76F38}"/>
                  </a:ext>
                </a:extLst>
              </p:cNvPr>
              <p:cNvCxnSpPr>
                <a:cxnSpLocks/>
                <a:stCxn id="56" idx="0"/>
                <a:endCxn id="45" idx="2"/>
              </p:cNvCxnSpPr>
              <p:nvPr/>
            </p:nvCxnSpPr>
            <p:spPr>
              <a:xfrm flipH="1" flipV="1">
                <a:off x="8210445" y="-1270689"/>
                <a:ext cx="4352033" cy="186454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A955E155-12F8-2CBD-57EB-7A927F723B48}"/>
                  </a:ext>
                </a:extLst>
              </p:cNvPr>
              <p:cNvCxnSpPr>
                <a:cxnSpLocks/>
                <a:stCxn id="52" idx="1"/>
                <a:endCxn id="45" idx="2"/>
              </p:cNvCxnSpPr>
              <p:nvPr/>
            </p:nvCxnSpPr>
            <p:spPr>
              <a:xfrm flipH="1" flipV="1">
                <a:off x="8210445" y="-1270689"/>
                <a:ext cx="6830934" cy="179744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4DDEC6D-F170-B7F6-08D6-EAAED44BB6D6}"/>
                  </a:ext>
                </a:extLst>
              </p:cNvPr>
              <p:cNvSpPr txBox="1"/>
              <p:nvPr/>
            </p:nvSpPr>
            <p:spPr>
              <a:xfrm>
                <a:off x="2695704" y="-1227352"/>
                <a:ext cx="18571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基于树模型的排序模型</a:t>
                </a:r>
              </a:p>
            </p:txBody>
          </p:sp>
        </p:grp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D7F7293F-46EF-B393-4D59-2B441DC1E2D2}"/>
                </a:ext>
              </a:extLst>
            </p:cNvPr>
            <p:cNvCxnSpPr>
              <a:stCxn id="45" idx="0"/>
            </p:cNvCxnSpPr>
            <p:nvPr/>
          </p:nvCxnSpPr>
          <p:spPr>
            <a:xfrm flipH="1" flipV="1">
              <a:off x="8196152" y="-4542503"/>
              <a:ext cx="14293" cy="8156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90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AA327986-7757-AC45-653A-7E1DF9F0E7A4}"/>
              </a:ext>
            </a:extLst>
          </p:cNvPr>
          <p:cNvGrpSpPr/>
          <p:nvPr/>
        </p:nvGrpSpPr>
        <p:grpSpPr>
          <a:xfrm>
            <a:off x="645588" y="0"/>
            <a:ext cx="11251513" cy="7328425"/>
            <a:chOff x="645588" y="0"/>
            <a:chExt cx="11251513" cy="7328425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884EEB0-F9A0-73ED-F8B4-0D92A86C36C5}"/>
                </a:ext>
              </a:extLst>
            </p:cNvPr>
            <p:cNvGrpSpPr/>
            <p:nvPr/>
          </p:nvGrpSpPr>
          <p:grpSpPr>
            <a:xfrm>
              <a:off x="645588" y="0"/>
              <a:ext cx="11251513" cy="6858000"/>
              <a:chOff x="109879" y="0"/>
              <a:chExt cx="11251513" cy="6858000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6A5C1D3A-85A2-E498-EC03-421E14ECA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4113" y="0"/>
                <a:ext cx="3082247" cy="6858000"/>
              </a:xfrm>
              <a:prstGeom prst="rect">
                <a:avLst/>
              </a:prstGeom>
            </p:spPr>
          </p:pic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8BB24D5-2572-CC7C-AB72-9E7A34A4D7D5}"/>
                  </a:ext>
                </a:extLst>
              </p:cNvPr>
              <p:cNvGrpSpPr/>
              <p:nvPr/>
            </p:nvGrpSpPr>
            <p:grpSpPr>
              <a:xfrm>
                <a:off x="5349207" y="0"/>
                <a:ext cx="3191162" cy="6858000"/>
                <a:chOff x="4281056" y="120073"/>
                <a:chExt cx="3191162" cy="6858000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1596AA70-57F7-4E96-BA13-242AB98BE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1056" y="120073"/>
                  <a:ext cx="3082247" cy="6858000"/>
                </a:xfrm>
                <a:prstGeom prst="rect">
                  <a:avLst/>
                </a:prstGeom>
              </p:spPr>
            </p:pic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E325A3B2-7932-2C6E-D8E7-A8A30EAB4D0C}"/>
                    </a:ext>
                  </a:extLst>
                </p:cNvPr>
                <p:cNvSpPr/>
                <p:nvPr/>
              </p:nvSpPr>
              <p:spPr>
                <a:xfrm>
                  <a:off x="4941455" y="1838036"/>
                  <a:ext cx="1926743" cy="22167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2F29C803-7B31-151F-B89E-B563F6BDF064}"/>
                    </a:ext>
                  </a:extLst>
                </p:cNvPr>
                <p:cNvSpPr/>
                <p:nvPr/>
              </p:nvSpPr>
              <p:spPr>
                <a:xfrm>
                  <a:off x="4752110" y="701964"/>
                  <a:ext cx="2116088" cy="415636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8A936CA-E2CC-E3AD-1ADD-2AFCA7DDE1AE}"/>
                    </a:ext>
                  </a:extLst>
                </p:cNvPr>
                <p:cNvSpPr/>
                <p:nvPr/>
              </p:nvSpPr>
              <p:spPr>
                <a:xfrm>
                  <a:off x="6785549" y="431801"/>
                  <a:ext cx="686669" cy="415636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97FFBA5E-E31C-20E9-4630-A99FDF1C3EA7}"/>
                    </a:ext>
                  </a:extLst>
                </p:cNvPr>
                <p:cNvSpPr/>
                <p:nvPr/>
              </p:nvSpPr>
              <p:spPr>
                <a:xfrm>
                  <a:off x="4281056" y="2479964"/>
                  <a:ext cx="3082246" cy="872836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32936C2-63AA-7D4A-9935-BBD6C029E792}"/>
                  </a:ext>
                </a:extLst>
              </p:cNvPr>
              <p:cNvSpPr/>
              <p:nvPr/>
            </p:nvSpPr>
            <p:spPr>
              <a:xfrm>
                <a:off x="1980872" y="646546"/>
                <a:ext cx="3082246" cy="93287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E11515-3FFB-12CB-BEA3-11A10BE3EE38}"/>
                  </a:ext>
                </a:extLst>
              </p:cNvPr>
              <p:cNvSpPr/>
              <p:nvPr/>
            </p:nvSpPr>
            <p:spPr>
              <a:xfrm>
                <a:off x="1973466" y="1644073"/>
                <a:ext cx="3082246" cy="44888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407F7870-FAB3-308A-FD7C-0A4036895470}"/>
                  </a:ext>
                </a:extLst>
              </p:cNvPr>
              <p:cNvCxnSpPr/>
              <p:nvPr/>
            </p:nvCxnSpPr>
            <p:spPr>
              <a:xfrm flipH="1">
                <a:off x="1403929" y="789709"/>
                <a:ext cx="569537" cy="569537"/>
              </a:xfrm>
              <a:prstGeom prst="straightConnector1">
                <a:avLst/>
              </a:prstGeom>
              <a:ln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C66A309-9FF9-6CE8-7771-5A01D2C8C4F7}"/>
                  </a:ext>
                </a:extLst>
              </p:cNvPr>
              <p:cNvSpPr txBox="1"/>
              <p:nvPr/>
            </p:nvSpPr>
            <p:spPr>
              <a:xfrm>
                <a:off x="109879" y="812867"/>
                <a:ext cx="15978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网页标题与作者，发布时间信息</a:t>
                </a:r>
              </a:p>
            </p:txBody>
          </p: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0FE52245-9D53-DB8C-5D55-EED92E97EEF8}"/>
                  </a:ext>
                </a:extLst>
              </p:cNvPr>
              <p:cNvCxnSpPr/>
              <p:nvPr/>
            </p:nvCxnSpPr>
            <p:spPr>
              <a:xfrm flipH="1">
                <a:off x="1403928" y="2663190"/>
                <a:ext cx="569537" cy="569537"/>
              </a:xfrm>
              <a:prstGeom prst="straightConnector1">
                <a:avLst/>
              </a:prstGeom>
              <a:ln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1B7F345-1726-2EAA-AEF1-175800E1748A}"/>
                  </a:ext>
                </a:extLst>
              </p:cNvPr>
              <p:cNvSpPr txBox="1"/>
              <p:nvPr/>
            </p:nvSpPr>
            <p:spPr>
              <a:xfrm>
                <a:off x="109879" y="2640031"/>
                <a:ext cx="15978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网页主要的信息，以文本为主</a:t>
                </a: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7E5D946-E8F0-2901-435F-10176084DEF7}"/>
                  </a:ext>
                </a:extLst>
              </p:cNvPr>
              <p:cNvCxnSpPr/>
              <p:nvPr/>
            </p:nvCxnSpPr>
            <p:spPr>
              <a:xfrm>
                <a:off x="5200074" y="789709"/>
                <a:ext cx="0" cy="5488709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9D2B9142-EE24-176E-1629-F6D4E8A0BA0C}"/>
                  </a:ext>
                </a:extLst>
              </p:cNvPr>
              <p:cNvCxnSpPr/>
              <p:nvPr/>
            </p:nvCxnSpPr>
            <p:spPr>
              <a:xfrm>
                <a:off x="8431453" y="2947958"/>
                <a:ext cx="592475" cy="3979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BCABDCF-7460-4B14-D94C-796EEA576059}"/>
                  </a:ext>
                </a:extLst>
              </p:cNvPr>
              <p:cNvSpPr txBox="1"/>
              <p:nvPr/>
            </p:nvSpPr>
            <p:spPr>
              <a:xfrm>
                <a:off x="8431453" y="3365289"/>
                <a:ext cx="17889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视频标题，发布时间，浏览量等信息</a:t>
                </a:r>
              </a:p>
            </p:txBody>
          </p: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00C56951-A64F-4588-879E-58D8083FADF5}"/>
                  </a:ext>
                </a:extLst>
              </p:cNvPr>
              <p:cNvCxnSpPr/>
              <p:nvPr/>
            </p:nvCxnSpPr>
            <p:spPr>
              <a:xfrm>
                <a:off x="8431453" y="2021171"/>
                <a:ext cx="826894" cy="3818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A6CB8D4-27AE-7D1B-2596-AE80A9B8937F}"/>
                  </a:ext>
                </a:extLst>
              </p:cNvPr>
              <p:cNvSpPr txBox="1"/>
              <p:nvPr/>
            </p:nvSpPr>
            <p:spPr>
              <a:xfrm>
                <a:off x="8727690" y="2422463"/>
                <a:ext cx="22820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视频信息包含有视觉信息、文本信息和音频信息</a:t>
                </a:r>
              </a:p>
            </p:txBody>
          </p: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C5841232-0F5C-B7FB-8AE8-7F7202987DC5}"/>
                  </a:ext>
                </a:extLst>
              </p:cNvPr>
              <p:cNvCxnSpPr/>
              <p:nvPr/>
            </p:nvCxnSpPr>
            <p:spPr>
              <a:xfrm>
                <a:off x="8540369" y="397164"/>
                <a:ext cx="5943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D32BEF5-01DF-85E3-5424-52DB396BD1FD}"/>
                  </a:ext>
                </a:extLst>
              </p:cNvPr>
              <p:cNvSpPr txBox="1"/>
              <p:nvPr/>
            </p:nvSpPr>
            <p:spPr>
              <a:xfrm>
                <a:off x="8674301" y="384936"/>
                <a:ext cx="22820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固定域文本，通常是台标或者是作者的</a:t>
                </a:r>
                <a:r>
                  <a:rPr lang="en-US" altLang="zh-CN" sz="1400" dirty="0"/>
                  <a:t>logo</a:t>
                </a:r>
                <a:endParaRPr lang="zh-CN" altLang="en-US" sz="1400" dirty="0"/>
              </a:p>
            </p:txBody>
          </p: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7C360C62-0047-D816-E709-AC49FE8C3BBC}"/>
                  </a:ext>
                </a:extLst>
              </p:cNvPr>
              <p:cNvCxnSpPr/>
              <p:nvPr/>
            </p:nvCxnSpPr>
            <p:spPr>
              <a:xfrm>
                <a:off x="7996579" y="1828798"/>
                <a:ext cx="108757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18D5255-0CC9-6EA0-D5E1-3B40680C71AB}"/>
                  </a:ext>
                </a:extLst>
              </p:cNvPr>
              <p:cNvSpPr txBox="1"/>
              <p:nvPr/>
            </p:nvSpPr>
            <p:spPr>
              <a:xfrm>
                <a:off x="9079336" y="1549758"/>
                <a:ext cx="22820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字幕域文本，通常是作者的稿子和文案等</a:t>
                </a:r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133D018D-4FC2-7E1C-CBE6-B719F6F98F26}"/>
                  </a:ext>
                </a:extLst>
              </p:cNvPr>
              <p:cNvCxnSpPr/>
              <p:nvPr/>
            </p:nvCxnSpPr>
            <p:spPr>
              <a:xfrm>
                <a:off x="7996579" y="908156"/>
                <a:ext cx="1027349" cy="2048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BFD48CF-E87D-C452-B6C7-E28776E7B35F}"/>
                  </a:ext>
                </a:extLst>
              </p:cNvPr>
              <p:cNvSpPr txBox="1"/>
              <p:nvPr/>
            </p:nvSpPr>
            <p:spPr>
              <a:xfrm>
                <a:off x="9023928" y="967347"/>
                <a:ext cx="22820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内容域文本，通常是辅助视觉信息服务，较为嘈杂</a:t>
                </a: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1497B6A-1C04-BF69-002A-1838CE605C62}"/>
                </a:ext>
              </a:extLst>
            </p:cNvPr>
            <p:cNvSpPr txBox="1"/>
            <p:nvPr/>
          </p:nvSpPr>
          <p:spPr>
            <a:xfrm>
              <a:off x="3570839" y="6958161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(a) </a:t>
              </a:r>
              <a:r>
                <a:rPr lang="zh-CN" altLang="en-US" dirty="0"/>
                <a:t>网页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CB37CD0-F5E5-488D-AA41-89F2F764D689}"/>
                </a:ext>
              </a:extLst>
            </p:cNvPr>
            <p:cNvSpPr txBox="1"/>
            <p:nvPr/>
          </p:nvSpPr>
          <p:spPr>
            <a:xfrm>
              <a:off x="6934555" y="6959093"/>
              <a:ext cx="976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(b) </a:t>
              </a:r>
              <a:r>
                <a:rPr lang="zh-CN" altLang="en-US" dirty="0"/>
                <a:t>视频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11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FCF78E7-38E9-12EF-6489-08FFE1E07856}"/>
              </a:ext>
            </a:extLst>
          </p:cNvPr>
          <p:cNvGrpSpPr/>
          <p:nvPr/>
        </p:nvGrpSpPr>
        <p:grpSpPr>
          <a:xfrm>
            <a:off x="775063" y="1832701"/>
            <a:ext cx="9699443" cy="3372866"/>
            <a:chOff x="0" y="456747"/>
            <a:chExt cx="9699443" cy="337286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51560A6-8843-8904-ED8E-C87FD0035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6747"/>
              <a:ext cx="4752975" cy="303498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19E27EC-2C50-27B8-3AF0-7C229351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6902" y="456747"/>
              <a:ext cx="4612541" cy="2972253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9B63AF-6915-52E8-50FF-D94D92C76472}"/>
                </a:ext>
              </a:extLst>
            </p:cNvPr>
            <p:cNvSpPr txBox="1"/>
            <p:nvPr/>
          </p:nvSpPr>
          <p:spPr>
            <a:xfrm>
              <a:off x="1379258" y="3521836"/>
              <a:ext cx="19944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(a) </a:t>
              </a:r>
              <a:r>
                <a:rPr lang="zh-CN" altLang="en-US" sz="1400" dirty="0"/>
                <a:t>高空作业的“蜘蛛人”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C0CFF30-AA70-52C0-2B68-F5744D082E46}"/>
                </a:ext>
              </a:extLst>
            </p:cNvPr>
            <p:cNvSpPr txBox="1"/>
            <p:nvPr/>
          </p:nvSpPr>
          <p:spPr>
            <a:xfrm>
              <a:off x="6479300" y="3521836"/>
              <a:ext cx="18277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(b) </a:t>
              </a:r>
              <a:r>
                <a:rPr lang="zh-CN" altLang="en-US" sz="1400" dirty="0"/>
                <a:t>电影中的“蜘蛛人”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45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0C8106B-9563-5F28-1A2E-80F45F27D87A}"/>
              </a:ext>
            </a:extLst>
          </p:cNvPr>
          <p:cNvSpPr/>
          <p:nvPr/>
        </p:nvSpPr>
        <p:spPr>
          <a:xfrm>
            <a:off x="457351" y="4459431"/>
            <a:ext cx="2867025" cy="7334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视觉自监督建模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0698412-9485-FB57-236F-4D8E236D5D69}"/>
              </a:ext>
            </a:extLst>
          </p:cNvPr>
          <p:cNvSpPr/>
          <p:nvPr/>
        </p:nvSpPr>
        <p:spPr>
          <a:xfrm>
            <a:off x="4479788" y="4459429"/>
            <a:ext cx="2867025" cy="7334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视觉跨模态建模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8790D01-C43F-28B4-6384-9B22B7CC2943}"/>
              </a:ext>
            </a:extLst>
          </p:cNvPr>
          <p:cNvSpPr/>
          <p:nvPr/>
        </p:nvSpPr>
        <p:spPr>
          <a:xfrm>
            <a:off x="8502225" y="4459430"/>
            <a:ext cx="2867025" cy="7334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视觉向量稀疏化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4FB01C9-1115-CF97-B5F1-435EBCAE455F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324376" y="4826142"/>
            <a:ext cx="115541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8462ED2-C54A-E872-A595-77D68FC0154A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7346813" y="4826142"/>
            <a:ext cx="1155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柱体 8">
            <a:extLst>
              <a:ext uri="{FF2B5EF4-FFF2-40B4-BE49-F238E27FC236}">
                <a16:creationId xmlns:a16="http://schemas.microsoft.com/office/drawing/2014/main" id="{F5E2D1C7-D4C0-7314-AF65-DE03A347ABE0}"/>
              </a:ext>
            </a:extLst>
          </p:cNvPr>
          <p:cNvSpPr/>
          <p:nvPr/>
        </p:nvSpPr>
        <p:spPr>
          <a:xfrm>
            <a:off x="3014813" y="6410332"/>
            <a:ext cx="2428875" cy="1133469"/>
          </a:xfrm>
          <a:prstGeom prst="can">
            <a:avLst>
              <a:gd name="adj" fmla="val 20798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视频数据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单模态数据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29C30E6E-816B-10EA-75DF-1D350CD19BEF}"/>
              </a:ext>
            </a:extLst>
          </p:cNvPr>
          <p:cNvSpPr/>
          <p:nvPr/>
        </p:nvSpPr>
        <p:spPr>
          <a:xfrm>
            <a:off x="6394313" y="6410331"/>
            <a:ext cx="2428875" cy="1133469"/>
          </a:xfrm>
          <a:prstGeom prst="can">
            <a:avLst>
              <a:gd name="adj" fmla="val 20798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zh-CN" altLang="en-US" dirty="0">
                <a:solidFill>
                  <a:schemeClr val="tx1"/>
                </a:solidFill>
              </a:rPr>
              <a:t>视频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文本</a:t>
            </a:r>
            <a:r>
              <a:rPr lang="en-US" altLang="zh-CN" dirty="0">
                <a:solidFill>
                  <a:schemeClr val="tx1"/>
                </a:solidFill>
              </a:rPr>
              <a:t>&gt; </a:t>
            </a:r>
            <a:r>
              <a:rPr lang="zh-CN" altLang="en-US" dirty="0">
                <a:solidFill>
                  <a:schemeClr val="tx1"/>
                </a:solidFill>
              </a:rPr>
              <a:t>数据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（跨模态数据）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2F6556-C1A1-0AC4-69B1-4EDC7222E638}"/>
              </a:ext>
            </a:extLst>
          </p:cNvPr>
          <p:cNvSpPr/>
          <p:nvPr/>
        </p:nvSpPr>
        <p:spPr>
          <a:xfrm>
            <a:off x="1901401" y="287268"/>
            <a:ext cx="2327850" cy="560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语义相关性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BB3203-58AE-651D-9F12-B84B29A8AAC5}"/>
              </a:ext>
            </a:extLst>
          </p:cNvPr>
          <p:cNvSpPr/>
          <p:nvPr/>
        </p:nvSpPr>
        <p:spPr>
          <a:xfrm>
            <a:off x="4581675" y="287268"/>
            <a:ext cx="2327850" cy="560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质量性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3C2C94-0631-671C-1C57-8D61D5A12174}"/>
              </a:ext>
            </a:extLst>
          </p:cNvPr>
          <p:cNvSpPr/>
          <p:nvPr/>
        </p:nvSpPr>
        <p:spPr>
          <a:xfrm>
            <a:off x="7261949" y="287268"/>
            <a:ext cx="2327850" cy="560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用户后验建模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A674888-3D90-663C-65CC-E098B472EA5F}"/>
              </a:ext>
            </a:extLst>
          </p:cNvPr>
          <p:cNvSpPr/>
          <p:nvPr/>
        </p:nvSpPr>
        <p:spPr>
          <a:xfrm>
            <a:off x="0" y="0"/>
            <a:ext cx="11887200" cy="183831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637C54-1376-76AA-9688-66D5B0FC0F7D}"/>
              </a:ext>
            </a:extLst>
          </p:cNvPr>
          <p:cNvSpPr txBox="1"/>
          <p:nvPr/>
        </p:nvSpPr>
        <p:spPr>
          <a:xfrm>
            <a:off x="57834" y="102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排序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FD89C2-5DFB-15DC-2BFB-3762B64AB48D}"/>
              </a:ext>
            </a:extLst>
          </p:cNvPr>
          <p:cNvSpPr/>
          <p:nvPr/>
        </p:nvSpPr>
        <p:spPr>
          <a:xfrm>
            <a:off x="0" y="1838311"/>
            <a:ext cx="11887200" cy="183831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F0A9811-A7F1-DB21-9ABC-AE1926461D0D}"/>
              </a:ext>
            </a:extLst>
          </p:cNvPr>
          <p:cNvSpPr txBox="1"/>
          <p:nvPr/>
        </p:nvSpPr>
        <p:spPr>
          <a:xfrm>
            <a:off x="57834" y="19409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召回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55D098-0087-5DCF-C4D4-7EDA01ECF38C}"/>
              </a:ext>
            </a:extLst>
          </p:cNvPr>
          <p:cNvSpPr/>
          <p:nvPr/>
        </p:nvSpPr>
        <p:spPr>
          <a:xfrm>
            <a:off x="6760594" y="2350176"/>
            <a:ext cx="2327850" cy="560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倒排索引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232A4EF-DBE0-564D-62E7-A88E21ABB86C}"/>
              </a:ext>
            </a:extLst>
          </p:cNvPr>
          <p:cNvSpPr/>
          <p:nvPr/>
        </p:nvSpPr>
        <p:spPr>
          <a:xfrm>
            <a:off x="3014813" y="2424828"/>
            <a:ext cx="2327850" cy="560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ANN</a:t>
            </a:r>
            <a:r>
              <a:rPr lang="zh-CN" altLang="en-US" dirty="0">
                <a:solidFill>
                  <a:schemeClr val="tx1"/>
                </a:solidFill>
              </a:rPr>
              <a:t>召回</a:t>
            </a:r>
          </a:p>
        </p:txBody>
      </p:sp>
    </p:spTree>
    <p:extLst>
      <p:ext uri="{BB962C8B-B14F-4D97-AF65-F5344CB8AC3E}">
        <p14:creationId xmlns:p14="http://schemas.microsoft.com/office/powerpoint/2010/main" val="58858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29490E-D277-2E31-897F-F37090C5CD5F}"/>
              </a:ext>
            </a:extLst>
          </p:cNvPr>
          <p:cNvGrpSpPr/>
          <p:nvPr/>
        </p:nvGrpSpPr>
        <p:grpSpPr>
          <a:xfrm>
            <a:off x="-2804797" y="820528"/>
            <a:ext cx="18101297" cy="5241030"/>
            <a:chOff x="-2804797" y="820528"/>
            <a:chExt cx="18101297" cy="524103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0841E6A-932C-286C-CE62-132F25A667D9}"/>
                </a:ext>
              </a:extLst>
            </p:cNvPr>
            <p:cNvSpPr/>
            <p:nvPr/>
          </p:nvSpPr>
          <p:spPr>
            <a:xfrm>
              <a:off x="5286118" y="1179225"/>
              <a:ext cx="2327850" cy="5604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语义相关性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7C9C5C2-495E-C29D-51BE-19DA329DEE61}"/>
                </a:ext>
              </a:extLst>
            </p:cNvPr>
            <p:cNvSpPr/>
            <p:nvPr/>
          </p:nvSpPr>
          <p:spPr>
            <a:xfrm>
              <a:off x="2607732" y="1179225"/>
              <a:ext cx="2327850" cy="5604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质量性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24CE7B5-1F2D-BE74-7F9B-45CEAA6A297C}"/>
                </a:ext>
              </a:extLst>
            </p:cNvPr>
            <p:cNvSpPr/>
            <p:nvPr/>
          </p:nvSpPr>
          <p:spPr>
            <a:xfrm>
              <a:off x="-70654" y="1179225"/>
              <a:ext cx="2327850" cy="5604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用户后验建模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EA41EF-A0DF-8445-FCDF-4FA0DF22828B}"/>
                </a:ext>
              </a:extLst>
            </p:cNvPr>
            <p:cNvSpPr/>
            <p:nvPr/>
          </p:nvSpPr>
          <p:spPr>
            <a:xfrm>
              <a:off x="-1008018" y="820528"/>
              <a:ext cx="8860247" cy="122395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360330B-77BF-0B92-C252-8F6CC54AAA0B}"/>
                </a:ext>
              </a:extLst>
            </p:cNvPr>
            <p:cNvSpPr txBox="1"/>
            <p:nvPr/>
          </p:nvSpPr>
          <p:spPr>
            <a:xfrm>
              <a:off x="-863445" y="9076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排序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E5EA2A8-9FCC-06BD-53EA-A4E409350782}"/>
                </a:ext>
              </a:extLst>
            </p:cNvPr>
            <p:cNvSpPr/>
            <p:nvPr/>
          </p:nvSpPr>
          <p:spPr>
            <a:xfrm>
              <a:off x="11932801" y="1179225"/>
              <a:ext cx="2327850" cy="5604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倒排召回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71D1C43-F9FA-701F-38C3-2F60E2EF2F00}"/>
                </a:ext>
              </a:extLst>
            </p:cNvPr>
            <p:cNvSpPr/>
            <p:nvPr/>
          </p:nvSpPr>
          <p:spPr>
            <a:xfrm>
              <a:off x="9154800" y="1179225"/>
              <a:ext cx="2327850" cy="5604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ANN</a:t>
              </a:r>
              <a:r>
                <a:rPr lang="zh-CN" altLang="en-US" dirty="0">
                  <a:solidFill>
                    <a:schemeClr val="tx1"/>
                  </a:solidFill>
                </a:rPr>
                <a:t>召回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D7A536C-0D96-6F7C-8CF5-63E07D00510C}"/>
                </a:ext>
              </a:extLst>
            </p:cNvPr>
            <p:cNvSpPr/>
            <p:nvPr/>
          </p:nvSpPr>
          <p:spPr>
            <a:xfrm>
              <a:off x="8204654" y="820528"/>
              <a:ext cx="6556376" cy="122395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3E0E082-D84E-C27A-11FF-C09A8DAC2664}"/>
                </a:ext>
              </a:extLst>
            </p:cNvPr>
            <p:cNvSpPr txBox="1"/>
            <p:nvPr/>
          </p:nvSpPr>
          <p:spPr>
            <a:xfrm>
              <a:off x="8381483" y="9076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召回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056B083-9069-D7C4-98F1-5F1D965FF216}"/>
                </a:ext>
              </a:extLst>
            </p:cNvPr>
            <p:cNvSpPr/>
            <p:nvPr/>
          </p:nvSpPr>
          <p:spPr>
            <a:xfrm>
              <a:off x="1894265" y="3183731"/>
              <a:ext cx="2867025" cy="73342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视觉自监督建模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EE25863-C8FC-07B2-4EB5-04D6A317785A}"/>
                </a:ext>
              </a:extLst>
            </p:cNvPr>
            <p:cNvSpPr/>
            <p:nvPr/>
          </p:nvSpPr>
          <p:spPr>
            <a:xfrm>
              <a:off x="5916702" y="3183729"/>
              <a:ext cx="2867025" cy="73342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视觉跨模态建模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C36B248D-F894-7E3C-3DB9-72BD9F5B0853}"/>
                </a:ext>
              </a:extLst>
            </p:cNvPr>
            <p:cNvSpPr/>
            <p:nvPr/>
          </p:nvSpPr>
          <p:spPr>
            <a:xfrm>
              <a:off x="9939139" y="3183730"/>
              <a:ext cx="2867025" cy="73342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视觉向量稀疏化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3476A96-DD77-2397-1CD3-24917584F243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 flipV="1">
              <a:off x="4761290" y="3550442"/>
              <a:ext cx="1155412" cy="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D43F005-9DF8-77A1-F8A4-86FD7DCEC5E3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8783727" y="3550442"/>
              <a:ext cx="1155412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柱体 15">
              <a:extLst>
                <a:ext uri="{FF2B5EF4-FFF2-40B4-BE49-F238E27FC236}">
                  <a16:creationId xmlns:a16="http://schemas.microsoft.com/office/drawing/2014/main" id="{2DB1F504-618A-CD4A-4C1C-7E33A52BF456}"/>
                </a:ext>
              </a:extLst>
            </p:cNvPr>
            <p:cNvSpPr/>
            <p:nvPr/>
          </p:nvSpPr>
          <p:spPr>
            <a:xfrm>
              <a:off x="4124558" y="4904003"/>
              <a:ext cx="2428875" cy="1133469"/>
            </a:xfrm>
            <a:prstGeom prst="can">
              <a:avLst>
                <a:gd name="adj" fmla="val 2079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视频数据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(</a:t>
              </a:r>
              <a:r>
                <a:rPr lang="zh-CN" altLang="en-US" sz="1200" dirty="0">
                  <a:solidFill>
                    <a:schemeClr val="tx1"/>
                  </a:solidFill>
                </a:rPr>
                <a:t>单模态数据</a:t>
              </a:r>
              <a:r>
                <a:rPr lang="en-US" altLang="zh-CN" sz="1200" dirty="0">
                  <a:solidFill>
                    <a:schemeClr val="tx1"/>
                  </a:solidFill>
                </a:rPr>
                <a:t>)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圆柱体 16">
              <a:extLst>
                <a:ext uri="{FF2B5EF4-FFF2-40B4-BE49-F238E27FC236}">
                  <a16:creationId xmlns:a16="http://schemas.microsoft.com/office/drawing/2014/main" id="{14C62608-BCB9-8C75-A4F8-E4DF3C4D15A4}"/>
                </a:ext>
              </a:extLst>
            </p:cNvPr>
            <p:cNvSpPr/>
            <p:nvPr/>
          </p:nvSpPr>
          <p:spPr>
            <a:xfrm>
              <a:off x="7940362" y="4904002"/>
              <a:ext cx="2428875" cy="1133469"/>
            </a:xfrm>
            <a:prstGeom prst="can">
              <a:avLst>
                <a:gd name="adj" fmla="val 2079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&lt;</a:t>
              </a:r>
              <a:r>
                <a:rPr lang="zh-CN" altLang="en-US" dirty="0">
                  <a:solidFill>
                    <a:schemeClr val="tx1"/>
                  </a:solidFill>
                </a:rPr>
                <a:t>视频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zh-CN" altLang="en-US" dirty="0">
                  <a:solidFill>
                    <a:schemeClr val="tx1"/>
                  </a:solidFill>
                </a:rPr>
                <a:t>文本</a:t>
              </a:r>
              <a:r>
                <a:rPr lang="en-US" altLang="zh-CN" dirty="0">
                  <a:solidFill>
                    <a:schemeClr val="tx1"/>
                  </a:solidFill>
                </a:rPr>
                <a:t>&gt; </a:t>
              </a:r>
              <a:r>
                <a:rPr lang="zh-CN" altLang="en-US" dirty="0">
                  <a:solidFill>
                    <a:schemeClr val="tx1"/>
                  </a:solidFill>
                </a:rPr>
                <a:t>数据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（跨模态数据）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5734321-5FD6-D533-359E-CFD72763E9D4}"/>
                </a:ext>
              </a:extLst>
            </p:cNvPr>
            <p:cNvCxnSpPr>
              <a:stCxn id="11" idx="0"/>
              <a:endCxn id="3" idx="2"/>
            </p:cNvCxnSpPr>
            <p:nvPr/>
          </p:nvCxnSpPr>
          <p:spPr>
            <a:xfrm flipV="1">
              <a:off x="3327778" y="1739683"/>
              <a:ext cx="443879" cy="14440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2BA9D0D-2A36-554C-CDEF-EE8FBCB1ADE0}"/>
                </a:ext>
              </a:extLst>
            </p:cNvPr>
            <p:cNvCxnSpPr>
              <a:stCxn id="11" idx="0"/>
              <a:endCxn id="4" idx="2"/>
            </p:cNvCxnSpPr>
            <p:nvPr/>
          </p:nvCxnSpPr>
          <p:spPr>
            <a:xfrm flipH="1" flipV="1">
              <a:off x="1093271" y="1739683"/>
              <a:ext cx="2234507" cy="14440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61B6FAE-757A-7757-5F6D-DAE0796412B1}"/>
                </a:ext>
              </a:extLst>
            </p:cNvPr>
            <p:cNvCxnSpPr>
              <a:stCxn id="12" idx="0"/>
              <a:endCxn id="2" idx="2"/>
            </p:cNvCxnSpPr>
            <p:nvPr/>
          </p:nvCxnSpPr>
          <p:spPr>
            <a:xfrm flipH="1" flipV="1">
              <a:off x="6450043" y="1739683"/>
              <a:ext cx="900172" cy="14440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A55A3F5-CA63-6BF8-C5BF-EFCDF2FA9E3C}"/>
                </a:ext>
              </a:extLst>
            </p:cNvPr>
            <p:cNvCxnSpPr>
              <a:stCxn id="12" idx="0"/>
              <a:endCxn id="3" idx="2"/>
            </p:cNvCxnSpPr>
            <p:nvPr/>
          </p:nvCxnSpPr>
          <p:spPr>
            <a:xfrm flipH="1" flipV="1">
              <a:off x="3771657" y="1739683"/>
              <a:ext cx="3578558" cy="14440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37C7BE2-9B91-3CD2-E0AE-8ED3CDA049CD}"/>
                </a:ext>
              </a:extLst>
            </p:cNvPr>
            <p:cNvCxnSpPr>
              <a:stCxn id="13" idx="0"/>
              <a:endCxn id="2" idx="2"/>
            </p:cNvCxnSpPr>
            <p:nvPr/>
          </p:nvCxnSpPr>
          <p:spPr>
            <a:xfrm flipH="1" flipV="1">
              <a:off x="6450043" y="1739683"/>
              <a:ext cx="4922609" cy="144404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76773DDF-11CC-F016-07FF-E09F48A50D26}"/>
                </a:ext>
              </a:extLst>
            </p:cNvPr>
            <p:cNvCxnSpPr>
              <a:stCxn id="13" idx="0"/>
              <a:endCxn id="8" idx="2"/>
            </p:cNvCxnSpPr>
            <p:nvPr/>
          </p:nvCxnSpPr>
          <p:spPr>
            <a:xfrm flipH="1" flipV="1">
              <a:off x="10318725" y="1739683"/>
              <a:ext cx="1053927" cy="144404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031A82A6-B5B6-8387-472C-105009E5183F}"/>
                </a:ext>
              </a:extLst>
            </p:cNvPr>
            <p:cNvCxnSpPr>
              <a:stCxn id="13" idx="0"/>
              <a:endCxn id="7" idx="2"/>
            </p:cNvCxnSpPr>
            <p:nvPr/>
          </p:nvCxnSpPr>
          <p:spPr>
            <a:xfrm flipV="1">
              <a:off x="11372652" y="1739683"/>
              <a:ext cx="1724074" cy="144404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AAB5023E-B7E5-3C01-16F6-B06857478BDC}"/>
                </a:ext>
              </a:extLst>
            </p:cNvPr>
            <p:cNvCxnSpPr>
              <a:stCxn id="12" idx="0"/>
              <a:endCxn id="8" idx="2"/>
            </p:cNvCxnSpPr>
            <p:nvPr/>
          </p:nvCxnSpPr>
          <p:spPr>
            <a:xfrm flipV="1">
              <a:off x="7350215" y="1739683"/>
              <a:ext cx="2968510" cy="14440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454AE3DF-1C02-29A0-4E0F-70FE601B1435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V="1">
              <a:off x="3327778" y="1739683"/>
              <a:ext cx="6990947" cy="14440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30A8839A-3B36-AEBF-F259-3DEC66F83FEC}"/>
                </a:ext>
              </a:extLst>
            </p:cNvPr>
            <p:cNvCxnSpPr>
              <a:stCxn id="16" idx="1"/>
              <a:endCxn id="11" idx="2"/>
            </p:cNvCxnSpPr>
            <p:nvPr/>
          </p:nvCxnSpPr>
          <p:spPr>
            <a:xfrm flipH="1" flipV="1">
              <a:off x="3327778" y="3917156"/>
              <a:ext cx="2011218" cy="98684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6B56E763-9FAD-1F3B-46C2-1DAE28AE0F7B}"/>
                </a:ext>
              </a:extLst>
            </p:cNvPr>
            <p:cNvCxnSpPr>
              <a:stCxn id="17" idx="1"/>
              <a:endCxn id="12" idx="2"/>
            </p:cNvCxnSpPr>
            <p:nvPr/>
          </p:nvCxnSpPr>
          <p:spPr>
            <a:xfrm flipH="1" flipV="1">
              <a:off x="7350215" y="3917154"/>
              <a:ext cx="1804585" cy="9868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72756216-C18B-DD4A-E197-FA706C6451BF}"/>
                </a:ext>
              </a:extLst>
            </p:cNvPr>
            <p:cNvCxnSpPr>
              <a:stCxn id="17" idx="1"/>
              <a:endCxn id="13" idx="2"/>
            </p:cNvCxnSpPr>
            <p:nvPr/>
          </p:nvCxnSpPr>
          <p:spPr>
            <a:xfrm flipV="1">
              <a:off x="9154800" y="3917155"/>
              <a:ext cx="2217852" cy="98684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3F4B6393-0607-591A-02DE-7AEFAABE87BB}"/>
                </a:ext>
              </a:extLst>
            </p:cNvPr>
            <p:cNvCxnSpPr>
              <a:stCxn id="16" idx="4"/>
              <a:endCxn id="17" idx="2"/>
            </p:cNvCxnSpPr>
            <p:nvPr/>
          </p:nvCxnSpPr>
          <p:spPr>
            <a:xfrm flipV="1">
              <a:off x="6553433" y="5470737"/>
              <a:ext cx="1386929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824B1D4-0AC0-B4C0-3B45-23EAF5A6F22B}"/>
                </a:ext>
              </a:extLst>
            </p:cNvPr>
            <p:cNvCxnSpPr/>
            <p:nvPr/>
          </p:nvCxnSpPr>
          <p:spPr>
            <a:xfrm>
              <a:off x="-2802814" y="2666219"/>
              <a:ext cx="18099314" cy="0"/>
            </a:xfrm>
            <a:prstGeom prst="line">
              <a:avLst/>
            </a:prstGeom>
            <a:ln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2FDBFDB8-AB77-54D7-8C53-043A876C771B}"/>
                </a:ext>
              </a:extLst>
            </p:cNvPr>
            <p:cNvCxnSpPr/>
            <p:nvPr/>
          </p:nvCxnSpPr>
          <p:spPr>
            <a:xfrm>
              <a:off x="-2802814" y="4410578"/>
              <a:ext cx="18099314" cy="0"/>
            </a:xfrm>
            <a:prstGeom prst="line">
              <a:avLst/>
            </a:prstGeom>
            <a:ln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4671EE-E065-BB22-3BBA-ADE87082F49D}"/>
                </a:ext>
              </a:extLst>
            </p:cNvPr>
            <p:cNvSpPr txBox="1"/>
            <p:nvPr/>
          </p:nvSpPr>
          <p:spPr>
            <a:xfrm>
              <a:off x="-2797474" y="540659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基础数据层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AB9A869F-F62E-16D5-4F15-E8D9A04970E5}"/>
                </a:ext>
              </a:extLst>
            </p:cNvPr>
            <p:cNvSpPr txBox="1"/>
            <p:nvPr/>
          </p:nvSpPr>
          <p:spPr>
            <a:xfrm>
              <a:off x="-2804797" y="3222287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基础模型层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A9632499-9E75-D024-7E61-4E6C9A0BF703}"/>
                </a:ext>
              </a:extLst>
            </p:cNvPr>
            <p:cNvSpPr txBox="1"/>
            <p:nvPr/>
          </p:nvSpPr>
          <p:spPr>
            <a:xfrm>
              <a:off x="-2804797" y="1417654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业务模型层</a:t>
              </a:r>
            </a:p>
          </p:txBody>
        </p:sp>
        <p:sp>
          <p:nvSpPr>
            <p:cNvPr id="62" name="圆柱体 61">
              <a:extLst>
                <a:ext uri="{FF2B5EF4-FFF2-40B4-BE49-F238E27FC236}">
                  <a16:creationId xmlns:a16="http://schemas.microsoft.com/office/drawing/2014/main" id="{A9F7E8A1-321A-C013-B1B1-637295A2D5AA}"/>
                </a:ext>
              </a:extLst>
            </p:cNvPr>
            <p:cNvSpPr/>
            <p:nvPr/>
          </p:nvSpPr>
          <p:spPr>
            <a:xfrm>
              <a:off x="-733192" y="4928089"/>
              <a:ext cx="2428875" cy="1133469"/>
            </a:xfrm>
            <a:prstGeom prst="can">
              <a:avLst>
                <a:gd name="adj" fmla="val 2079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人工标注业务数据</a:t>
              </a:r>
            </a:p>
          </p:txBody>
        </p:sp>
        <p:sp>
          <p:nvSpPr>
            <p:cNvPr id="63" name="箭头: 上 62">
              <a:extLst>
                <a:ext uri="{FF2B5EF4-FFF2-40B4-BE49-F238E27FC236}">
                  <a16:creationId xmlns:a16="http://schemas.microsoft.com/office/drawing/2014/main" id="{71341B91-2D0B-B51F-C764-1813CBC571FC}"/>
                </a:ext>
              </a:extLst>
            </p:cNvPr>
            <p:cNvSpPr/>
            <p:nvPr/>
          </p:nvSpPr>
          <p:spPr>
            <a:xfrm>
              <a:off x="337068" y="2257193"/>
              <a:ext cx="377607" cy="2500821"/>
            </a:xfrm>
            <a:prstGeom prst="upArrow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760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0962453-DA47-22E1-A087-B5A39A70134C}"/>
              </a:ext>
            </a:extLst>
          </p:cNvPr>
          <p:cNvGrpSpPr/>
          <p:nvPr/>
        </p:nvGrpSpPr>
        <p:grpSpPr>
          <a:xfrm>
            <a:off x="-767194" y="1818986"/>
            <a:ext cx="12641513" cy="3841709"/>
            <a:chOff x="-767194" y="1818986"/>
            <a:chExt cx="12641513" cy="384170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582ACD0-BD97-4F1C-E564-CFE230A5F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7194" y="1818987"/>
              <a:ext cx="4970894" cy="3267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4F8753D-F074-CF8B-A513-BE4A3F0EF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282" y="1818986"/>
              <a:ext cx="6837037" cy="3400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637DEBB-BFDA-AE7A-4046-43B145157385}"/>
                </a:ext>
              </a:extLst>
            </p:cNvPr>
            <p:cNvSpPr txBox="1"/>
            <p:nvPr/>
          </p:nvSpPr>
          <p:spPr>
            <a:xfrm>
              <a:off x="370768" y="5322141"/>
              <a:ext cx="26949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(a) CLIP</a:t>
              </a:r>
              <a:r>
                <a:rPr lang="zh-CN" altLang="en-US" sz="1600" dirty="0"/>
                <a:t>采用的对比学习范式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674C3F9-FAE8-2C4E-91F0-F9A5F0E82446}"/>
                </a:ext>
              </a:extLst>
            </p:cNvPr>
            <p:cNvSpPr txBox="1"/>
            <p:nvPr/>
          </p:nvSpPr>
          <p:spPr>
            <a:xfrm>
              <a:off x="6986487" y="5322141"/>
              <a:ext cx="29386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(b) </a:t>
              </a:r>
              <a:r>
                <a:rPr lang="zh-CN" altLang="en-US" sz="1600" dirty="0"/>
                <a:t>对比学习中正负样本的对比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6B35DB6-42E2-A306-8BE8-60E0D7B7FBD0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818986"/>
              <a:ext cx="0" cy="3652582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2263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5561</TotalTime>
  <Words>958</Words>
  <Application>Microsoft Office PowerPoint</Application>
  <PresentationFormat>宽屏</PresentationFormat>
  <Paragraphs>245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PingFang SC</vt:lpstr>
      <vt:lpstr>等线</vt:lpstr>
      <vt:lpstr>等线 Light</vt:lpstr>
      <vt:lpstr>微软雅黑</vt:lpstr>
      <vt:lpstr>Arial</vt:lpstr>
      <vt:lpstr>Times</vt:lpstr>
      <vt:lpstr>Office 主题​​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Fesian Xu</dc:creator>
  <cp:lastModifiedBy>Fesian Xu</cp:lastModifiedBy>
  <cp:revision>226</cp:revision>
  <dcterms:created xsi:type="dcterms:W3CDTF">2024-04-13T05:47:14Z</dcterms:created>
  <dcterms:modified xsi:type="dcterms:W3CDTF">2024-06-30T14:42:16Z</dcterms:modified>
</cp:coreProperties>
</file>